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317" r:id="rId5"/>
    <p:sldId id="294" r:id="rId6"/>
    <p:sldId id="304" r:id="rId7"/>
    <p:sldId id="318" r:id="rId8"/>
    <p:sldId id="314" r:id="rId9"/>
    <p:sldId id="319" r:id="rId10"/>
    <p:sldId id="320" r:id="rId11"/>
    <p:sldId id="321" r:id="rId12"/>
    <p:sldId id="308" r:id="rId13"/>
    <p:sldId id="322" r:id="rId14"/>
    <p:sldId id="323" r:id="rId15"/>
    <p:sldId id="309" r:id="rId16"/>
    <p:sldId id="310" r:id="rId17"/>
    <p:sldId id="29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7A8"/>
    <a:srgbClr val="2B008C"/>
    <a:srgbClr val="8A66C4"/>
    <a:srgbClr val="C4B2E3"/>
    <a:srgbClr val="E5DCF2"/>
    <a:srgbClr val="05BFE0"/>
    <a:srgbClr val="0080A8"/>
    <a:srgbClr val="59D4EB"/>
    <a:srgbClr val="ABE8F5"/>
    <a:srgbClr val="DA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4" autoAdjust="0"/>
    <p:restoredTop sz="94558"/>
  </p:normalViewPr>
  <p:slideViewPr>
    <p:cSldViewPr snapToGrid="0" snapToObjects="1">
      <p:cViewPr>
        <p:scale>
          <a:sx n="100" d="100"/>
          <a:sy n="100" d="100"/>
        </p:scale>
        <p:origin x="14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3987C-8BE7-934C-B1ED-966EA1B50DA6}" type="datetimeFigureOut">
              <a:rPr lang="en-US" smtClean="0"/>
              <a:t>7/21/24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737FC-9382-F947-AADD-FA4FB465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6" y="1734906"/>
            <a:ext cx="3760788" cy="1719262"/>
          </a:xfrm>
        </p:spPr>
        <p:txBody>
          <a:bodyPr anchor="b"/>
          <a:lstStyle>
            <a:lvl1pPr>
              <a:lnSpc>
                <a:spcPts val="3200"/>
              </a:lnSpc>
              <a:defRPr sz="2800" cap="all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326" y="3608388"/>
            <a:ext cx="3760788" cy="4730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4343E-05BA-9F40-A6AA-424EEF510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5603875"/>
            <a:ext cx="3760788" cy="431800"/>
          </a:xfrm>
        </p:spPr>
        <p:txBody>
          <a:bodyPr>
            <a:noAutofit/>
          </a:bodyPr>
          <a:lstStyle>
            <a:lvl1pPr>
              <a:defRPr sz="1000"/>
            </a:lvl1pPr>
            <a:lvl2pPr marL="7938" indent="0">
              <a:buNone/>
              <a:tabLst/>
              <a:defRPr sz="1000" cap="all" baseline="0"/>
            </a:lvl2pPr>
            <a:lvl3pPr marL="258763" indent="-258763">
              <a:tabLst/>
              <a:defRPr sz="1000"/>
            </a:lvl3pPr>
            <a:lvl4pPr marL="517525" indent="-250825">
              <a:tabLst/>
              <a:defRPr sz="1000"/>
            </a:lvl4pPr>
            <a:lvl5pPr marL="742950" indent="-209550"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93326D8-916E-7F42-84A1-D3255B7EA0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0" y="0"/>
            <a:ext cx="8001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824" r="1691" b="2329"/>
          <a:stretch/>
        </p:blipFill>
        <p:spPr>
          <a:xfrm>
            <a:off x="314326" y="212494"/>
            <a:ext cx="2366269" cy="9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OLET COLLABORATION">
    <p:bg>
      <p:bgPr>
        <a:solidFill>
          <a:srgbClr val="4F1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721350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VIOLET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79E23-8ED1-A447-9591-B0B531309AF4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E8CD4-4688-1442-A84F-82A1AC4F57F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51563" y="307975"/>
            <a:ext cx="5721350" cy="572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VIOLET COLLABORATION">
    <p:bg>
      <p:bgPr>
        <a:solidFill>
          <a:srgbClr val="4F1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721350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VIOLET TEAMWORK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07D160-5EC0-FA43-859B-06F6B3B561A1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C8784-E8A8-2E44-8202-FAC0704B894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51563" y="307975"/>
            <a:ext cx="5735016" cy="5735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IOLET PATTERN">
    <p:bg>
      <p:bgPr>
        <a:solidFill>
          <a:srgbClr val="4F1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695095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VIOLET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8A18C-7CE4-C041-BD03-156397354DD8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32C4C2-5012-8A4E-9976-D06B71975E4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47285" y="5187550"/>
            <a:ext cx="8636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27EC68-2C75-BA45-9985-62B9AA96206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14070" y="3224893"/>
            <a:ext cx="864453" cy="86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6F4148-A6EF-0B41-BA3C-1DBDAAEC3CC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14070" y="1302004"/>
            <a:ext cx="855663" cy="8556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0902C-155B-D849-ACE7-AE85807C1B5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087519" y="5232181"/>
            <a:ext cx="849311" cy="8493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977E99-4A69-794B-BD3C-48DA4888475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51563" y="2262188"/>
            <a:ext cx="854075" cy="854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E4EE1B-2FEB-154C-8F29-E45EE5E328DC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9078118" y="1287463"/>
            <a:ext cx="849312" cy="8493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EE7049-3688-B94D-848E-9AB6B82282D5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10058347" y="292894"/>
            <a:ext cx="869156" cy="8691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5D96E2-281C-3F46-8843-E17D1E113E7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078912" y="4214813"/>
            <a:ext cx="847725" cy="8477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544F6-B72E-C748-B9C0-4584A6B4220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44113" y="2262188"/>
            <a:ext cx="847725" cy="847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7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828800"/>
            <a:ext cx="11558588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BE4-E836-7041-A159-4780F06A9F16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825625"/>
            <a:ext cx="57054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0713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3AD4-2C13-004F-BF7F-812B133714DD}" type="datetime3">
              <a:rPr lang="en-GB" smtClean="0"/>
              <a:t>23 July,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7" y="1825625"/>
            <a:ext cx="3675887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794" y="1825625"/>
            <a:ext cx="3671887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E5A8-FCC2-294C-80B8-7970134FAC95}" type="datetime3">
              <a:rPr lang="en-GB" smtClean="0"/>
              <a:t>23 July,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52804E9-EC7B-7941-AEE8-96B420A9CD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6094" y="1825625"/>
            <a:ext cx="3671887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7" y="627609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442940-A61A-1D4B-8D34-AED74D349798}"/>
              </a:ext>
            </a:extLst>
          </p:cNvPr>
          <p:cNvSpPr/>
          <p:nvPr userDrawn="1"/>
        </p:nvSpPr>
        <p:spPr>
          <a:xfrm>
            <a:off x="0" y="0"/>
            <a:ext cx="4075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484CA1-A981-5642-BF29-DC185157FEF2}"/>
              </a:ext>
            </a:extLst>
          </p:cNvPr>
          <p:cNvSpPr/>
          <p:nvPr userDrawn="1"/>
        </p:nvSpPr>
        <p:spPr>
          <a:xfrm>
            <a:off x="8103765" y="0"/>
            <a:ext cx="4088235" cy="6858000"/>
          </a:xfrm>
          <a:prstGeom prst="rect">
            <a:avLst/>
          </a:prstGeom>
          <a:solidFill>
            <a:srgbClr val="4F1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25898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2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A961A4-8B7B-1749-9146-29CAFFFA793F}" type="datetime3">
              <a:rPr lang="en-GB" smtClean="0"/>
              <a:t>23 July,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56BA1C-8FE7-1545-9EE7-FEB5790C61F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11336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3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B69221-EC07-7047-93A5-09CD4CA859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06903" y="2007764"/>
            <a:ext cx="2537903" cy="4043363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7938" indent="0">
              <a:buFontTx/>
              <a:buNone/>
              <a:tabLst/>
              <a:defRPr sz="2200">
                <a:solidFill>
                  <a:schemeClr val="bg1"/>
                </a:solidFill>
              </a:defRPr>
            </a:lvl2pPr>
            <a:lvl3pPr marL="7938" indent="0">
              <a:buNone/>
              <a:tabLst/>
              <a:defRPr sz="1400">
                <a:solidFill>
                  <a:schemeClr val="bg1"/>
                </a:solidFill>
              </a:defRPr>
            </a:lvl3pPr>
            <a:lvl4pPr marL="233363" indent="-233363">
              <a:tabLst/>
              <a:defRPr sz="1400">
                <a:solidFill>
                  <a:schemeClr val="bg1"/>
                </a:solidFill>
              </a:defRPr>
            </a:lvl4pPr>
            <a:lvl5pPr marL="7938" indent="0"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8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5" y="1835150"/>
            <a:ext cx="2540000" cy="4200525"/>
          </a:xfrm>
        </p:spPr>
        <p:txBody>
          <a:bodyPr/>
          <a:lstStyle>
            <a:lvl1pPr>
              <a:defRPr/>
            </a:lvl1pPr>
            <a:lvl3pPr marL="685800" indent="-228600">
              <a:tabLst/>
              <a:defRPr/>
            </a:lvl3pPr>
            <a:lvl4pPr marL="685800" indent="-228600">
              <a:tabLst/>
              <a:defRPr/>
            </a:lvl4pPr>
            <a:lvl5pPr marL="685800" indent="-228600">
              <a:tabLst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9E41-8B82-0043-804C-1C514F285AE6}" type="datetime3">
              <a:rPr lang="en-GB" smtClean="0"/>
              <a:t>23 July,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DA3F6D-83D4-BE48-9E26-53EF39798E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22625" y="1835150"/>
            <a:ext cx="2540000" cy="4200525"/>
          </a:xfrm>
        </p:spPr>
        <p:txBody>
          <a:bodyPr/>
          <a:lstStyle>
            <a:lvl1pPr>
              <a:defRPr/>
            </a:lvl1pPr>
            <a:lvl3pPr marL="685800" indent="-228600">
              <a:tabLst/>
              <a:defRPr/>
            </a:lvl3pPr>
            <a:lvl4pPr marL="685800" indent="-228600">
              <a:tabLst/>
              <a:defRPr/>
            </a:lvl4pPr>
            <a:lvl5pPr marL="685800" indent="-228600">
              <a:tabLst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DFB3D4-E49B-0F4E-A134-A9946D7F6DD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43625" y="1835150"/>
            <a:ext cx="2540000" cy="4200525"/>
          </a:xfrm>
        </p:spPr>
        <p:txBody>
          <a:bodyPr/>
          <a:lstStyle>
            <a:lvl1pPr>
              <a:defRPr/>
            </a:lvl1pPr>
            <a:lvl3pPr marL="685800" indent="-228600">
              <a:tabLst/>
              <a:defRPr/>
            </a:lvl3pPr>
            <a:lvl4pPr marL="685800" indent="-228600">
              <a:tabLst/>
              <a:defRPr/>
            </a:lvl4pPr>
            <a:lvl5pPr marL="685800" indent="-228600">
              <a:tabLst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62AACB-5EAA-694C-B128-5E55E763F06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077325" y="1835150"/>
            <a:ext cx="2540000" cy="4200525"/>
          </a:xfrm>
        </p:spPr>
        <p:txBody>
          <a:bodyPr/>
          <a:lstStyle>
            <a:lvl1pPr>
              <a:defRPr/>
            </a:lvl1pPr>
            <a:lvl3pPr marL="685800" indent="-228600">
              <a:tabLst/>
              <a:defRPr/>
            </a:lvl3pPr>
            <a:lvl4pPr marL="685800" indent="-228600">
              <a:tabLst/>
              <a:defRPr/>
            </a:lvl4pPr>
            <a:lvl5pPr marL="685800" indent="-228600">
              <a:tabLst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7609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9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nten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5705475" cy="378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825625"/>
            <a:ext cx="57054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3DF4-2EFE-4646-B718-B5BC2E573404}" type="datetime3">
              <a:rPr lang="en-GB" smtClean="0"/>
              <a:t>23 July,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0D89CE-43D8-264D-9E8B-EF25D8F99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1563" y="303213"/>
            <a:ext cx="5721350" cy="57324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5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nten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438" y="302839"/>
            <a:ext cx="5705475" cy="378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7438" y="1825625"/>
            <a:ext cx="57054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01DB-DD01-E34E-88F5-B4EE893BEDF9}" type="datetime3">
              <a:rPr lang="en-GB" smtClean="0"/>
              <a:t>23 July,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0D89CE-43D8-264D-9E8B-EF25D8F99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388" y="303213"/>
            <a:ext cx="5721350" cy="57324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2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6" y="1734906"/>
            <a:ext cx="3760788" cy="1719262"/>
          </a:xfrm>
        </p:spPr>
        <p:txBody>
          <a:bodyPr anchor="b"/>
          <a:lstStyle>
            <a:lvl1pPr>
              <a:lnSpc>
                <a:spcPts val="3200"/>
              </a:lnSpc>
              <a:defRPr sz="2800" cap="all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326" y="3608388"/>
            <a:ext cx="3760788" cy="4730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4343E-05BA-9F40-A6AA-424EEF510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5603875"/>
            <a:ext cx="3760788" cy="431800"/>
          </a:xfrm>
        </p:spPr>
        <p:txBody>
          <a:bodyPr>
            <a:noAutofit/>
          </a:bodyPr>
          <a:lstStyle>
            <a:lvl1pPr>
              <a:defRPr sz="1000"/>
            </a:lvl1pPr>
            <a:lvl2pPr marL="7938" indent="0">
              <a:buNone/>
              <a:tabLst/>
              <a:defRPr sz="1000" cap="all" baseline="0"/>
            </a:lvl2pPr>
            <a:lvl3pPr marL="258763" indent="-258763">
              <a:tabLst/>
              <a:defRPr sz="1000"/>
            </a:lvl3pPr>
            <a:lvl4pPr marL="517525" indent="-250825">
              <a:tabLst/>
              <a:defRPr sz="1000"/>
            </a:lvl4pPr>
            <a:lvl5pPr marL="742950" indent="-209550">
              <a:tabLst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123EB-1A43-4C47-967B-614F3118964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31521" y="307975"/>
            <a:ext cx="84772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5CB2C-9AAA-1545-915E-FC49B45E41A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14264" y="1248105"/>
            <a:ext cx="885495" cy="885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0D0D3B-8E64-C94D-8C57-958F4D587CA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17250" y="2252663"/>
            <a:ext cx="855663" cy="8556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2E3624-EF0D-344F-99F9-38B4AA30CEB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078912" y="3233738"/>
            <a:ext cx="847725" cy="847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9138D8-3839-EB41-9693-581FF9D1CE2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078911" y="5180012"/>
            <a:ext cx="847726" cy="847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974C70-9A1B-AD41-A5E9-A11196CF8EC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116763" y="2252663"/>
            <a:ext cx="863600" cy="86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1B349C-E974-CA4B-8764-2093323EC9D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132666" y="1295881"/>
            <a:ext cx="847725" cy="847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409720-67C7-9E46-AEB9-D2ED2D6E73B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17249" y="5201133"/>
            <a:ext cx="855663" cy="8556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240006-C33B-FA46-BCDC-BF385748B15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083550" y="4198938"/>
            <a:ext cx="863600" cy="863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52FABE-7A49-B541-8D4D-5F2D7F0B4A81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72075" y="4214813"/>
            <a:ext cx="847725" cy="8477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78D3D4-C81F-0A47-B195-07CB55354A1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33969" y="1304663"/>
            <a:ext cx="838943" cy="8389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EE42EA-6D04-1848-B012-BD6227B7702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53149" y="3233738"/>
            <a:ext cx="847725" cy="8477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2AE748-0409-204F-911D-ED5B95B1510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119271" y="2278064"/>
            <a:ext cx="830262" cy="8302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515782-B710-0042-9284-5AEF22241D98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101807" y="305041"/>
            <a:ext cx="847725" cy="8477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995910-AE81-184A-AE58-D8D46E56062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078912" y="4198938"/>
            <a:ext cx="847725" cy="8477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BF42211-D502-654E-A7BC-34E97CA8F59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63313" y="1295881"/>
            <a:ext cx="847725" cy="8477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B20B70C-80FC-B647-98C0-AF2E0A554BD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132638" y="5180012"/>
            <a:ext cx="847725" cy="8477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98A033A-DA29-BA45-807C-B9128E9A703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59985" y="5181600"/>
            <a:ext cx="846137" cy="8461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CD37044-59FA-F143-AECF-6BD3BC419F2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096376" y="1286115"/>
            <a:ext cx="830262" cy="8302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824" r="1691" b="2329"/>
          <a:stretch/>
        </p:blipFill>
        <p:spPr>
          <a:xfrm>
            <a:off x="314326" y="212494"/>
            <a:ext cx="2366269" cy="9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1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nten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5705475" cy="378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66CA-9D55-FE4E-BACC-1B02384AE95F}" type="datetime3">
              <a:rPr lang="en-GB" smtClean="0"/>
              <a:t>23 July,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F889-CC52-F940-856C-51ED29C13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12900"/>
            <a:ext cx="4740275" cy="344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nten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563" y="302839"/>
            <a:ext cx="5705475" cy="378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158C-9FD4-5F4D-BDC7-E22A33FD9DEA}" type="datetime3">
              <a:rPr lang="en-GB" smtClean="0"/>
              <a:t>23 July,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F889-CC52-F940-856C-51ED29C13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1563" y="1612900"/>
            <a:ext cx="4740275" cy="344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244E-982A-6E4C-B9A5-78C759F31917}" type="datetime3">
              <a:rPr lang="en-GB" smtClean="0"/>
              <a:t>23 July,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6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Content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0F37E5-098D-4B4E-8F50-5BBDD0914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7150" y="0"/>
            <a:ext cx="3240088" cy="6858000"/>
          </a:xfrm>
          <a:solidFill>
            <a:schemeClr val="accent1"/>
          </a:solidFill>
        </p:spPr>
        <p:txBody>
          <a:bodyPr lIns="457200" tIns="1188720" rIns="274320"/>
          <a:lstStyle>
            <a:lvl1pPr>
              <a:spcAft>
                <a:spcPts val="600"/>
              </a:spcAft>
              <a:defRPr sz="60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tabLst/>
              <a:defRPr sz="1600">
                <a:solidFill>
                  <a:schemeClr val="bg1"/>
                </a:solidFill>
              </a:defRPr>
            </a:lvl2pPr>
            <a:lvl3pPr marL="228600" indent="-228600">
              <a:tabLst/>
              <a:defRPr sz="1600">
                <a:solidFill>
                  <a:schemeClr val="bg1"/>
                </a:solidFill>
              </a:defRPr>
            </a:lvl3pPr>
            <a:lvl4pPr marL="228600" indent="-228600"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7783513" cy="378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74AAF4-33EF-A041-86E1-05402F0813D0}" type="datetime3">
              <a:rPr lang="en-GB" smtClean="0"/>
              <a:t>23 July,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5F889-CC52-F940-856C-51ED29C13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12900"/>
            <a:ext cx="7783513" cy="344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5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D3E4-8BDB-BB45-8204-F8F5355F90A8}" type="datetime3">
              <a:rPr lang="en-GB" smtClean="0"/>
              <a:t>23 July,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1EBEB5-9CAC-B04D-92DD-C5F2068118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325" y="1287463"/>
            <a:ext cx="7666038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EC86BF-9327-3A4F-90FA-1E4B778717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97838" y="1287463"/>
            <a:ext cx="3775075" cy="20526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3C9E418-C89A-204C-9103-99356F5EFD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7838" y="3509963"/>
            <a:ext cx="3775075" cy="20526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B2A138-8FC7-8B47-A2E8-8DCA48EC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325" y="5753100"/>
            <a:ext cx="7666038" cy="282575"/>
          </a:xfrm>
        </p:spPr>
        <p:txBody>
          <a:bodyPr>
            <a:noAutofit/>
          </a:bodyPr>
          <a:lstStyle>
            <a:lvl1pPr>
              <a:defRPr sz="1200" cap="all" baseline="0"/>
            </a:lvl1pPr>
            <a:lvl2pPr marL="0" indent="0">
              <a:buFontTx/>
              <a:buNone/>
              <a:tabLst/>
              <a:defRPr sz="120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765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AC93-FF03-C043-86F2-671A7FC938C3}" type="datetime3">
              <a:rPr lang="en-GB" smtClean="0"/>
              <a:t>23 July,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1EBEB5-9CAC-B04D-92DD-C5F2068118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325" y="1287463"/>
            <a:ext cx="5713413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B2A138-8FC7-8B47-A2E8-8DCA48EC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325" y="5753100"/>
            <a:ext cx="7666038" cy="282575"/>
          </a:xfrm>
        </p:spPr>
        <p:txBody>
          <a:bodyPr>
            <a:noAutofit/>
          </a:bodyPr>
          <a:lstStyle>
            <a:lvl1pPr>
              <a:defRPr sz="1200" cap="all" baseline="0"/>
            </a:lvl1pPr>
            <a:lvl2pPr marL="0" indent="0">
              <a:buFontTx/>
              <a:buNone/>
              <a:tabLst/>
              <a:defRPr sz="120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9A62191-A9D2-DF45-834A-37875AA2A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3625" y="1287463"/>
            <a:ext cx="5713413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357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C08C-2E0B-3745-8EB0-C9B17610778D}" type="datetime3">
              <a:rPr lang="en-GB" smtClean="0"/>
              <a:t>23 July,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1EBEB5-9CAC-B04D-92DD-C5F2068118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326" y="1287463"/>
            <a:ext cx="3760788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B2A138-8FC7-8B47-A2E8-8DCA48EC7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4325" y="5753100"/>
            <a:ext cx="3760788" cy="282575"/>
          </a:xfrm>
        </p:spPr>
        <p:txBody>
          <a:bodyPr>
            <a:noAutofit/>
          </a:bodyPr>
          <a:lstStyle>
            <a:lvl1pPr>
              <a:defRPr sz="1200" b="1" cap="all" baseline="0"/>
            </a:lvl1pPr>
            <a:lvl2pPr marL="0" indent="0">
              <a:buFontTx/>
              <a:buNone/>
              <a:tabLst/>
              <a:defRPr sz="1200" b="1" cap="all" baseline="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9A62191-A9D2-DF45-834A-37875AA2A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3226" y="1287463"/>
            <a:ext cx="3760788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F8CEA54-6802-3A40-B183-F9B003BC3F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6" y="1287463"/>
            <a:ext cx="3760788" cy="43132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B427520-87EA-644B-AF80-E5FE47514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25925" y="5753100"/>
            <a:ext cx="3760788" cy="282575"/>
          </a:xfrm>
        </p:spPr>
        <p:txBody>
          <a:bodyPr>
            <a:noAutofit/>
          </a:bodyPr>
          <a:lstStyle>
            <a:lvl1pPr>
              <a:defRPr sz="1200" b="1" cap="all" baseline="0"/>
            </a:lvl1pPr>
            <a:lvl2pPr marL="0" indent="0">
              <a:buFontTx/>
              <a:buNone/>
              <a:tabLst/>
              <a:defRPr sz="1200" b="1" cap="all" baseline="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BF1C567-1ED2-384F-A94D-5752BA2E65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9425" y="5753100"/>
            <a:ext cx="3760788" cy="282575"/>
          </a:xfrm>
        </p:spPr>
        <p:txBody>
          <a:bodyPr>
            <a:noAutofit/>
          </a:bodyPr>
          <a:lstStyle>
            <a:lvl1pPr>
              <a:defRPr sz="1200" b="1" cap="all" baseline="0"/>
            </a:lvl1pPr>
            <a:lvl2pPr marL="0" indent="0">
              <a:buFontTx/>
              <a:buNone/>
              <a:tabLst/>
              <a:defRPr sz="1200" b="1" cap="all" baseline="0"/>
            </a:lvl2pPr>
            <a:lvl3pPr marL="0" indent="0">
              <a:buFontTx/>
              <a:buNone/>
              <a:tabLst/>
              <a:defRPr sz="1200"/>
            </a:lvl3pPr>
            <a:lvl4pPr marL="0" indent="0">
              <a:buFontTx/>
              <a:buNone/>
              <a:tabLst/>
              <a:defRPr sz="1200"/>
            </a:lvl4pPr>
            <a:lvl5pPr marL="0" indent="0">
              <a:buFontTx/>
              <a:buNone/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8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itle and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A48080-CFFA-6B40-8C63-9846472B9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C6D1-FA00-6948-8CF1-326C2C316B76}" type="datetime3">
              <a:rPr lang="en-GB" smtClean="0"/>
              <a:t>23 July,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8D725D-0795-4D47-9DB2-E970319D9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38300"/>
            <a:ext cx="3760788" cy="4405884"/>
          </a:xfrm>
        </p:spPr>
        <p:txBody>
          <a:bodyPr>
            <a:noAutofit/>
          </a:bodyPr>
          <a:lstStyle>
            <a:lvl1pPr>
              <a:defRPr sz="1600"/>
            </a:lvl1pPr>
            <a:lvl2pPr marL="228600" indent="-228600">
              <a:tabLst/>
              <a:defRPr sz="1600"/>
            </a:lvl2pPr>
            <a:lvl3pPr marL="457200" indent="-228600">
              <a:tabLst/>
              <a:defRPr sz="1600"/>
            </a:lvl3pPr>
            <a:lvl4pPr marL="736600" indent="-228600">
              <a:tabLst/>
              <a:defRPr sz="1600"/>
            </a:lvl4pPr>
            <a:lvl5pPr marL="965200" indent="-228600"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with title and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A48080-CFFA-6B40-8C63-9846472B9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4DBCF7-C1F1-E74B-81A2-0E85D51A3115}" type="datetime3">
              <a:rPr lang="en-GB" smtClean="0"/>
              <a:t>23 July,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8D725D-0795-4D47-9DB2-E970319D9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1638299"/>
            <a:ext cx="3760788" cy="4397375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 marL="228600" indent="-228600">
              <a:tabLst/>
              <a:defRPr sz="1600">
                <a:solidFill>
                  <a:schemeClr val="bg1"/>
                </a:solidFill>
              </a:defRPr>
            </a:lvl2pPr>
            <a:lvl3pPr marL="457200" indent="-228600">
              <a:tabLst/>
              <a:defRPr sz="1600">
                <a:solidFill>
                  <a:schemeClr val="bg1"/>
                </a:solidFill>
              </a:defRPr>
            </a:lvl3pPr>
            <a:lvl4pPr marL="736600" indent="-228600">
              <a:tabLst/>
              <a:defRPr sz="1600">
                <a:solidFill>
                  <a:schemeClr val="bg1"/>
                </a:solidFill>
              </a:defRPr>
            </a:lvl4pPr>
            <a:lvl5pPr marL="965200" indent="-228600"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9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723-CA67-144D-9EAA-6FAB191946AF}" type="datetime3">
              <a:rPr lang="en-GB" smtClean="0"/>
              <a:t>23 July,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GROWT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6" y="1734906"/>
            <a:ext cx="3760788" cy="1719262"/>
          </a:xfrm>
        </p:spPr>
        <p:txBody>
          <a:bodyPr anchor="b"/>
          <a:lstStyle>
            <a:lvl1pPr>
              <a:lnSpc>
                <a:spcPts val="32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326" y="3608388"/>
            <a:ext cx="3760788" cy="4730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B4343E-05BA-9F40-A6AA-424EEF510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5603875"/>
            <a:ext cx="3760788" cy="431800"/>
          </a:xfrm>
        </p:spPr>
        <p:txBody>
          <a:bodyPr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 marL="7938" indent="0">
              <a:buNone/>
              <a:tabLst/>
              <a:defRPr sz="1000" cap="all" baseline="0">
                <a:solidFill>
                  <a:schemeClr val="bg1"/>
                </a:solidFill>
              </a:defRPr>
            </a:lvl2pPr>
            <a:lvl3pPr marL="258763" indent="-258763">
              <a:tabLst/>
              <a:defRPr sz="1000">
                <a:solidFill>
                  <a:schemeClr val="bg1"/>
                </a:solidFill>
              </a:defRPr>
            </a:lvl3pPr>
            <a:lvl4pPr marL="517525" indent="-250825">
              <a:tabLst/>
              <a:defRPr sz="1000">
                <a:solidFill>
                  <a:schemeClr val="bg1"/>
                </a:solidFill>
              </a:defRPr>
            </a:lvl4pPr>
            <a:lvl5pPr marL="742950" indent="-209550"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6615C-F950-1A48-ABE9-B6CBA87EB5C8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6151564" y="304802"/>
            <a:ext cx="5730874" cy="5730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04802"/>
            <a:ext cx="3115062" cy="11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83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ORLD MAP">
    <p:bg>
      <p:bgPr>
        <a:solidFill>
          <a:srgbClr val="2B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25A67A-2A0E-4E4D-BB99-5101CC49F33B}" type="datetime3">
              <a:rPr lang="en-GB" smtClean="0"/>
              <a:t>23 July,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A1175-CF73-5649-9406-0D82488373D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05118" y="718540"/>
            <a:ext cx="11412636" cy="5656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TANGERINE COMMUN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B5DBBAE-2EFD-2244-9EB2-5B025B1584F2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FF61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0AC9A0-F4AE-DA40-9434-D0C7B00211E8}" type="datetime3">
              <a:rPr lang="en-GB" smtClean="0"/>
              <a:t>23 July,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524E7-4CDC-944D-AA11-FA206C0D28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326" y="341313"/>
            <a:ext cx="4740274" cy="1141412"/>
          </a:xfrm>
        </p:spPr>
        <p:txBody>
          <a:bodyPr/>
          <a:lstStyle>
            <a:lvl1pPr marL="242888" indent="-227013">
              <a:lnSpc>
                <a:spcPts val="3600"/>
              </a:lnSpc>
              <a:tabLst/>
              <a:defRPr sz="3200" cap="none" baseline="0">
                <a:solidFill>
                  <a:schemeClr val="bg1"/>
                </a:solidFill>
              </a:defRPr>
            </a:lvl1pPr>
            <a:lvl2pPr marL="242888" indent="0">
              <a:spcBef>
                <a:spcPts val="600"/>
              </a:spcBef>
              <a:buFontTx/>
              <a:buNone/>
              <a:tabLst/>
              <a:defRPr sz="1400" b="1" cap="all" baseline="0">
                <a:solidFill>
                  <a:schemeClr val="bg1"/>
                </a:solidFill>
              </a:defRPr>
            </a:lvl2pPr>
            <a:lvl3pPr marL="242888" indent="0">
              <a:buFontTx/>
              <a:buNone/>
              <a:tabLst/>
              <a:defRPr sz="1400" cap="all" baseline="0">
                <a:solidFill>
                  <a:schemeClr val="bg1"/>
                </a:solidFill>
              </a:defRPr>
            </a:lvl3pPr>
            <a:lvl4pPr marL="17463" indent="0">
              <a:buFontTx/>
              <a:buNone/>
              <a:tabLst/>
              <a:defRPr sz="3200">
                <a:solidFill>
                  <a:schemeClr val="bg1"/>
                </a:solidFill>
              </a:defRPr>
            </a:lvl4pPr>
            <a:lvl5pPr marL="17463" indent="0">
              <a:buFontTx/>
              <a:buNone/>
              <a:tabLst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	Quote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05E7F8-BFFF-4854-B6E6-FCA04480712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98876" y="341313"/>
            <a:ext cx="5760071" cy="5758791"/>
            <a:chOff x="3875" y="-667"/>
            <a:chExt cx="4498" cy="4497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7F860D94-8B20-4CF4-8DD3-5C20EA72580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875" y="-667"/>
              <a:ext cx="4498" cy="44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C8947C4-F833-4E96-9D50-5B72CDF670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5" y="-667"/>
              <a:ext cx="1503" cy="1503"/>
            </a:xfrm>
            <a:custGeom>
              <a:avLst/>
              <a:gdLst>
                <a:gd name="T0" fmla="*/ 959 w 959"/>
                <a:gd name="T1" fmla="*/ 479 h 959"/>
                <a:gd name="T2" fmla="*/ 959 w 959"/>
                <a:gd name="T3" fmla="*/ 479 h 959"/>
                <a:gd name="T4" fmla="*/ 479 w 959"/>
                <a:gd name="T5" fmla="*/ 959 h 959"/>
                <a:gd name="T6" fmla="*/ 0 w 959"/>
                <a:gd name="T7" fmla="*/ 479 h 959"/>
                <a:gd name="T8" fmla="*/ 479 w 959"/>
                <a:gd name="T9" fmla="*/ 0 h 959"/>
                <a:gd name="T10" fmla="*/ 959 w 959"/>
                <a:gd name="T11" fmla="*/ 47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" h="959">
                  <a:moveTo>
                    <a:pt x="959" y="479"/>
                  </a:moveTo>
                  <a:lnTo>
                    <a:pt x="959" y="479"/>
                  </a:lnTo>
                  <a:cubicBezTo>
                    <a:pt x="959" y="744"/>
                    <a:pt x="745" y="959"/>
                    <a:pt x="479" y="959"/>
                  </a:cubicBezTo>
                  <a:cubicBezTo>
                    <a:pt x="214" y="959"/>
                    <a:pt x="0" y="744"/>
                    <a:pt x="0" y="479"/>
                  </a:cubicBezTo>
                  <a:cubicBezTo>
                    <a:pt x="0" y="213"/>
                    <a:pt x="214" y="0"/>
                    <a:pt x="479" y="0"/>
                  </a:cubicBezTo>
                  <a:cubicBezTo>
                    <a:pt x="745" y="0"/>
                    <a:pt x="959" y="213"/>
                    <a:pt x="959" y="47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9B0B8E4-E660-4E00-8AD0-A624BD4D2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8" y="-667"/>
              <a:ext cx="1505" cy="1503"/>
            </a:xfrm>
            <a:custGeom>
              <a:avLst/>
              <a:gdLst>
                <a:gd name="T0" fmla="*/ 960 w 960"/>
                <a:gd name="T1" fmla="*/ 479 h 959"/>
                <a:gd name="T2" fmla="*/ 960 w 960"/>
                <a:gd name="T3" fmla="*/ 479 h 959"/>
                <a:gd name="T4" fmla="*/ 480 w 960"/>
                <a:gd name="T5" fmla="*/ 959 h 959"/>
                <a:gd name="T6" fmla="*/ 0 w 960"/>
                <a:gd name="T7" fmla="*/ 479 h 959"/>
                <a:gd name="T8" fmla="*/ 480 w 960"/>
                <a:gd name="T9" fmla="*/ 0 h 959"/>
                <a:gd name="T10" fmla="*/ 960 w 960"/>
                <a:gd name="T11" fmla="*/ 47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959">
                  <a:moveTo>
                    <a:pt x="960" y="479"/>
                  </a:moveTo>
                  <a:lnTo>
                    <a:pt x="960" y="479"/>
                  </a:lnTo>
                  <a:cubicBezTo>
                    <a:pt x="960" y="744"/>
                    <a:pt x="746" y="959"/>
                    <a:pt x="480" y="959"/>
                  </a:cubicBezTo>
                  <a:cubicBezTo>
                    <a:pt x="215" y="959"/>
                    <a:pt x="0" y="744"/>
                    <a:pt x="0" y="479"/>
                  </a:cubicBezTo>
                  <a:cubicBezTo>
                    <a:pt x="0" y="213"/>
                    <a:pt x="215" y="0"/>
                    <a:pt x="480" y="0"/>
                  </a:cubicBezTo>
                  <a:cubicBezTo>
                    <a:pt x="746" y="0"/>
                    <a:pt x="960" y="213"/>
                    <a:pt x="960" y="47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EA2C4C6-405C-4E47-B94A-3114ABF7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3" y="-667"/>
              <a:ext cx="1505" cy="1503"/>
            </a:xfrm>
            <a:custGeom>
              <a:avLst/>
              <a:gdLst>
                <a:gd name="T0" fmla="*/ 960 w 960"/>
                <a:gd name="T1" fmla="*/ 479 h 959"/>
                <a:gd name="T2" fmla="*/ 960 w 960"/>
                <a:gd name="T3" fmla="*/ 479 h 959"/>
                <a:gd name="T4" fmla="*/ 480 w 960"/>
                <a:gd name="T5" fmla="*/ 959 h 959"/>
                <a:gd name="T6" fmla="*/ 0 w 960"/>
                <a:gd name="T7" fmla="*/ 479 h 959"/>
                <a:gd name="T8" fmla="*/ 480 w 960"/>
                <a:gd name="T9" fmla="*/ 0 h 959"/>
                <a:gd name="T10" fmla="*/ 960 w 960"/>
                <a:gd name="T11" fmla="*/ 47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959">
                  <a:moveTo>
                    <a:pt x="960" y="479"/>
                  </a:moveTo>
                  <a:lnTo>
                    <a:pt x="960" y="479"/>
                  </a:lnTo>
                  <a:cubicBezTo>
                    <a:pt x="960" y="744"/>
                    <a:pt x="746" y="959"/>
                    <a:pt x="480" y="959"/>
                  </a:cubicBezTo>
                  <a:cubicBezTo>
                    <a:pt x="215" y="959"/>
                    <a:pt x="0" y="744"/>
                    <a:pt x="0" y="479"/>
                  </a:cubicBezTo>
                  <a:cubicBezTo>
                    <a:pt x="0" y="213"/>
                    <a:pt x="215" y="0"/>
                    <a:pt x="480" y="0"/>
                  </a:cubicBezTo>
                  <a:cubicBezTo>
                    <a:pt x="746" y="0"/>
                    <a:pt x="960" y="213"/>
                    <a:pt x="960" y="47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EA6BEFF-BF53-434E-8A49-CD6304A28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5" y="836"/>
              <a:ext cx="1503" cy="1505"/>
            </a:xfrm>
            <a:custGeom>
              <a:avLst/>
              <a:gdLst>
                <a:gd name="T0" fmla="*/ 959 w 959"/>
                <a:gd name="T1" fmla="*/ 480 h 960"/>
                <a:gd name="T2" fmla="*/ 959 w 959"/>
                <a:gd name="T3" fmla="*/ 480 h 960"/>
                <a:gd name="T4" fmla="*/ 479 w 959"/>
                <a:gd name="T5" fmla="*/ 960 h 960"/>
                <a:gd name="T6" fmla="*/ 0 w 959"/>
                <a:gd name="T7" fmla="*/ 480 h 960"/>
                <a:gd name="T8" fmla="*/ 479 w 959"/>
                <a:gd name="T9" fmla="*/ 0 h 960"/>
                <a:gd name="T10" fmla="*/ 959 w 959"/>
                <a:gd name="T1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9" y="480"/>
                  </a:lnTo>
                  <a:cubicBezTo>
                    <a:pt x="959" y="745"/>
                    <a:pt x="745" y="960"/>
                    <a:pt x="479" y="960"/>
                  </a:cubicBezTo>
                  <a:cubicBezTo>
                    <a:pt x="214" y="960"/>
                    <a:pt x="0" y="745"/>
                    <a:pt x="0" y="480"/>
                  </a:cubicBezTo>
                  <a:cubicBezTo>
                    <a:pt x="0" y="214"/>
                    <a:pt x="214" y="0"/>
                    <a:pt x="479" y="0"/>
                  </a:cubicBezTo>
                  <a:cubicBezTo>
                    <a:pt x="745" y="0"/>
                    <a:pt x="959" y="214"/>
                    <a:pt x="959" y="4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E044A9D-29C1-4EA1-82ED-9BE0B8A67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8" y="836"/>
              <a:ext cx="1505" cy="1505"/>
            </a:xfrm>
            <a:custGeom>
              <a:avLst/>
              <a:gdLst>
                <a:gd name="T0" fmla="*/ 960 w 960"/>
                <a:gd name="T1" fmla="*/ 480 h 960"/>
                <a:gd name="T2" fmla="*/ 960 w 960"/>
                <a:gd name="T3" fmla="*/ 480 h 960"/>
                <a:gd name="T4" fmla="*/ 480 w 960"/>
                <a:gd name="T5" fmla="*/ 960 h 960"/>
                <a:gd name="T6" fmla="*/ 0 w 960"/>
                <a:gd name="T7" fmla="*/ 480 h 960"/>
                <a:gd name="T8" fmla="*/ 480 w 960"/>
                <a:gd name="T9" fmla="*/ 0 h 960"/>
                <a:gd name="T10" fmla="*/ 960 w 960"/>
                <a:gd name="T1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960">
                  <a:moveTo>
                    <a:pt x="960" y="480"/>
                  </a:moveTo>
                  <a:lnTo>
                    <a:pt x="960" y="480"/>
                  </a:lnTo>
                  <a:cubicBezTo>
                    <a:pt x="960" y="745"/>
                    <a:pt x="746" y="960"/>
                    <a:pt x="480" y="960"/>
                  </a:cubicBezTo>
                  <a:cubicBezTo>
                    <a:pt x="215" y="960"/>
                    <a:pt x="0" y="745"/>
                    <a:pt x="0" y="480"/>
                  </a:cubicBezTo>
                  <a:cubicBezTo>
                    <a:pt x="0" y="214"/>
                    <a:pt x="215" y="0"/>
                    <a:pt x="480" y="0"/>
                  </a:cubicBezTo>
                  <a:cubicBezTo>
                    <a:pt x="746" y="0"/>
                    <a:pt x="960" y="214"/>
                    <a:pt x="960" y="4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7967AD3-9699-483F-963E-7DDADA633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3" y="836"/>
              <a:ext cx="1505" cy="1505"/>
            </a:xfrm>
            <a:custGeom>
              <a:avLst/>
              <a:gdLst>
                <a:gd name="T0" fmla="*/ 960 w 960"/>
                <a:gd name="T1" fmla="*/ 480 h 960"/>
                <a:gd name="T2" fmla="*/ 960 w 960"/>
                <a:gd name="T3" fmla="*/ 480 h 960"/>
                <a:gd name="T4" fmla="*/ 480 w 960"/>
                <a:gd name="T5" fmla="*/ 960 h 960"/>
                <a:gd name="T6" fmla="*/ 0 w 960"/>
                <a:gd name="T7" fmla="*/ 480 h 960"/>
                <a:gd name="T8" fmla="*/ 480 w 960"/>
                <a:gd name="T9" fmla="*/ 0 h 960"/>
                <a:gd name="T10" fmla="*/ 960 w 960"/>
                <a:gd name="T1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960">
                  <a:moveTo>
                    <a:pt x="960" y="480"/>
                  </a:moveTo>
                  <a:lnTo>
                    <a:pt x="960" y="480"/>
                  </a:lnTo>
                  <a:cubicBezTo>
                    <a:pt x="960" y="745"/>
                    <a:pt x="746" y="960"/>
                    <a:pt x="480" y="960"/>
                  </a:cubicBezTo>
                  <a:cubicBezTo>
                    <a:pt x="215" y="960"/>
                    <a:pt x="0" y="745"/>
                    <a:pt x="0" y="480"/>
                  </a:cubicBezTo>
                  <a:cubicBezTo>
                    <a:pt x="0" y="214"/>
                    <a:pt x="215" y="0"/>
                    <a:pt x="480" y="0"/>
                  </a:cubicBezTo>
                  <a:cubicBezTo>
                    <a:pt x="746" y="0"/>
                    <a:pt x="960" y="214"/>
                    <a:pt x="960" y="4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6C94242-5213-438F-B495-E50304E1D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5" y="2341"/>
              <a:ext cx="1503" cy="1504"/>
            </a:xfrm>
            <a:custGeom>
              <a:avLst/>
              <a:gdLst>
                <a:gd name="T0" fmla="*/ 959 w 959"/>
                <a:gd name="T1" fmla="*/ 480 h 960"/>
                <a:gd name="T2" fmla="*/ 959 w 959"/>
                <a:gd name="T3" fmla="*/ 480 h 960"/>
                <a:gd name="T4" fmla="*/ 479 w 959"/>
                <a:gd name="T5" fmla="*/ 960 h 960"/>
                <a:gd name="T6" fmla="*/ 0 w 959"/>
                <a:gd name="T7" fmla="*/ 480 h 960"/>
                <a:gd name="T8" fmla="*/ 479 w 959"/>
                <a:gd name="T9" fmla="*/ 0 h 960"/>
                <a:gd name="T10" fmla="*/ 959 w 959"/>
                <a:gd name="T1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9" y="480"/>
                  </a:lnTo>
                  <a:cubicBezTo>
                    <a:pt x="959" y="745"/>
                    <a:pt x="745" y="960"/>
                    <a:pt x="479" y="960"/>
                  </a:cubicBezTo>
                  <a:cubicBezTo>
                    <a:pt x="214" y="960"/>
                    <a:pt x="0" y="745"/>
                    <a:pt x="0" y="480"/>
                  </a:cubicBezTo>
                  <a:cubicBezTo>
                    <a:pt x="0" y="214"/>
                    <a:pt x="214" y="0"/>
                    <a:pt x="479" y="0"/>
                  </a:cubicBezTo>
                  <a:cubicBezTo>
                    <a:pt x="745" y="0"/>
                    <a:pt x="959" y="214"/>
                    <a:pt x="959" y="4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821AEC0-B07B-4385-B8C0-63F0DF350B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8" y="2341"/>
              <a:ext cx="1505" cy="1504"/>
            </a:xfrm>
            <a:custGeom>
              <a:avLst/>
              <a:gdLst>
                <a:gd name="T0" fmla="*/ 960 w 960"/>
                <a:gd name="T1" fmla="*/ 480 h 960"/>
                <a:gd name="T2" fmla="*/ 960 w 960"/>
                <a:gd name="T3" fmla="*/ 480 h 960"/>
                <a:gd name="T4" fmla="*/ 480 w 960"/>
                <a:gd name="T5" fmla="*/ 960 h 960"/>
                <a:gd name="T6" fmla="*/ 0 w 960"/>
                <a:gd name="T7" fmla="*/ 480 h 960"/>
                <a:gd name="T8" fmla="*/ 480 w 960"/>
                <a:gd name="T9" fmla="*/ 0 h 960"/>
                <a:gd name="T10" fmla="*/ 960 w 960"/>
                <a:gd name="T1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960">
                  <a:moveTo>
                    <a:pt x="960" y="480"/>
                  </a:moveTo>
                  <a:lnTo>
                    <a:pt x="960" y="480"/>
                  </a:lnTo>
                  <a:cubicBezTo>
                    <a:pt x="960" y="745"/>
                    <a:pt x="746" y="960"/>
                    <a:pt x="480" y="960"/>
                  </a:cubicBezTo>
                  <a:cubicBezTo>
                    <a:pt x="215" y="960"/>
                    <a:pt x="0" y="745"/>
                    <a:pt x="0" y="480"/>
                  </a:cubicBezTo>
                  <a:cubicBezTo>
                    <a:pt x="0" y="214"/>
                    <a:pt x="215" y="0"/>
                    <a:pt x="480" y="0"/>
                  </a:cubicBezTo>
                  <a:cubicBezTo>
                    <a:pt x="746" y="0"/>
                    <a:pt x="960" y="214"/>
                    <a:pt x="960" y="4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6C47BB6-8E1A-4713-87AE-0BEDA0899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3" y="2341"/>
              <a:ext cx="1505" cy="1504"/>
            </a:xfrm>
            <a:custGeom>
              <a:avLst/>
              <a:gdLst>
                <a:gd name="T0" fmla="*/ 960 w 960"/>
                <a:gd name="T1" fmla="*/ 480 h 960"/>
                <a:gd name="T2" fmla="*/ 960 w 960"/>
                <a:gd name="T3" fmla="*/ 480 h 960"/>
                <a:gd name="T4" fmla="*/ 480 w 960"/>
                <a:gd name="T5" fmla="*/ 960 h 960"/>
                <a:gd name="T6" fmla="*/ 0 w 960"/>
                <a:gd name="T7" fmla="*/ 480 h 960"/>
                <a:gd name="T8" fmla="*/ 480 w 960"/>
                <a:gd name="T9" fmla="*/ 0 h 960"/>
                <a:gd name="T10" fmla="*/ 960 w 960"/>
                <a:gd name="T1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960">
                  <a:moveTo>
                    <a:pt x="960" y="480"/>
                  </a:moveTo>
                  <a:lnTo>
                    <a:pt x="960" y="480"/>
                  </a:lnTo>
                  <a:cubicBezTo>
                    <a:pt x="960" y="745"/>
                    <a:pt x="746" y="960"/>
                    <a:pt x="480" y="960"/>
                  </a:cubicBezTo>
                  <a:cubicBezTo>
                    <a:pt x="215" y="960"/>
                    <a:pt x="0" y="745"/>
                    <a:pt x="0" y="480"/>
                  </a:cubicBezTo>
                  <a:cubicBezTo>
                    <a:pt x="0" y="214"/>
                    <a:pt x="215" y="0"/>
                    <a:pt x="480" y="0"/>
                  </a:cubicBezTo>
                  <a:cubicBezTo>
                    <a:pt x="746" y="0"/>
                    <a:pt x="960" y="214"/>
                    <a:pt x="960" y="4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0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DBA39E-56F5-BC41-88A8-C93F16A84D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0" y="0"/>
            <a:ext cx="8001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FD7392-8076-C742-892B-2F7B7FF2B32C}" type="datetime3">
              <a:rPr lang="en-GB" smtClean="0"/>
              <a:t>23 July,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524E7-4CDC-944D-AA11-FA206C0D28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326" y="341313"/>
            <a:ext cx="3760787" cy="1141412"/>
          </a:xfrm>
        </p:spPr>
        <p:txBody>
          <a:bodyPr/>
          <a:lstStyle>
            <a:lvl1pPr marL="242888" indent="-227013">
              <a:lnSpc>
                <a:spcPts val="4200"/>
              </a:lnSpc>
              <a:tabLst/>
              <a:defRPr sz="3200" cap="none" baseline="0">
                <a:solidFill>
                  <a:schemeClr val="tx1"/>
                </a:solidFill>
              </a:defRPr>
            </a:lvl1pPr>
            <a:lvl2pPr marL="242888" indent="0">
              <a:spcBef>
                <a:spcPts val="600"/>
              </a:spcBef>
              <a:buFontTx/>
              <a:buNone/>
              <a:tabLst/>
              <a:defRPr sz="1400" b="1" cap="all" baseline="0">
                <a:solidFill>
                  <a:schemeClr val="tx1"/>
                </a:solidFill>
              </a:defRPr>
            </a:lvl2pPr>
            <a:lvl3pPr marL="242888" indent="0">
              <a:buFontTx/>
              <a:buNone/>
              <a:tabLst/>
              <a:defRPr sz="1400" cap="all" baseline="0">
                <a:solidFill>
                  <a:schemeClr val="tx1"/>
                </a:solidFill>
              </a:defRPr>
            </a:lvl3pPr>
            <a:lvl4pPr marL="17463" indent="0">
              <a:buFontTx/>
              <a:buNone/>
              <a:tabLst/>
              <a:defRPr sz="3200">
                <a:solidFill>
                  <a:schemeClr val="tx1"/>
                </a:solidFill>
              </a:defRPr>
            </a:lvl4pPr>
            <a:lvl5pPr marL="17463" indent="0">
              <a:buFontTx/>
              <a:buNone/>
              <a:tabLst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“	Quote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7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A68A428-BAF3-514A-BD02-2396365EE3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B96973-3125-1D4B-BC43-72BCC61C04AE}" type="datetime3">
              <a:rPr lang="en-GB" smtClean="0"/>
              <a:t>23 July,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524E7-4CDC-944D-AA11-FA206C0D28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326" y="341313"/>
            <a:ext cx="3760787" cy="1141412"/>
          </a:xfrm>
        </p:spPr>
        <p:txBody>
          <a:bodyPr/>
          <a:lstStyle>
            <a:lvl1pPr marL="242888" indent="-227013">
              <a:lnSpc>
                <a:spcPts val="4200"/>
              </a:lnSpc>
              <a:tabLst/>
              <a:defRPr sz="3200" cap="none" baseline="0">
                <a:solidFill>
                  <a:schemeClr val="bg1"/>
                </a:solidFill>
              </a:defRPr>
            </a:lvl1pPr>
            <a:lvl2pPr marL="242888" indent="0">
              <a:spcBef>
                <a:spcPts val="600"/>
              </a:spcBef>
              <a:buFontTx/>
              <a:buNone/>
              <a:tabLst/>
              <a:defRPr sz="1400" b="1" cap="all" baseline="0">
                <a:solidFill>
                  <a:schemeClr val="bg1"/>
                </a:solidFill>
              </a:defRPr>
            </a:lvl2pPr>
            <a:lvl3pPr marL="242888" indent="0">
              <a:buFontTx/>
              <a:buNone/>
              <a:tabLst/>
              <a:defRPr sz="1400" cap="all" baseline="0">
                <a:solidFill>
                  <a:schemeClr val="bg1"/>
                </a:solidFill>
              </a:defRPr>
            </a:lvl3pPr>
            <a:lvl4pPr marL="17463" indent="0">
              <a:buFontTx/>
              <a:buNone/>
              <a:tabLst/>
              <a:defRPr sz="3200">
                <a:solidFill>
                  <a:schemeClr val="bg1"/>
                </a:solidFill>
              </a:defRPr>
            </a:lvl4pPr>
            <a:lvl5pPr marL="17463" indent="0">
              <a:buFontTx/>
              <a:buNone/>
              <a:tabLst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	Quote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22E1C-1301-0448-B26E-22AB81CB015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47285" y="5187550"/>
            <a:ext cx="8636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32B95-5454-0F45-91FC-4B9C3F2E565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14070" y="3224893"/>
            <a:ext cx="864453" cy="864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8DF3E4-C99C-F54D-9967-C9859511BC0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14070" y="1302004"/>
            <a:ext cx="855663" cy="855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10FF9-D064-E549-8FFE-2967DFB3D6C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087519" y="5232181"/>
            <a:ext cx="849311" cy="849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CF404A-CD11-014B-850A-0DEFD74DCA05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9078118" y="1287463"/>
            <a:ext cx="849312" cy="849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D75CB-2025-994D-A230-C5B351D7637B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 rot="16200000">
            <a:off x="11015091" y="4229836"/>
            <a:ext cx="847725" cy="847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F0B838-2D08-FB4F-8A7C-9A51932B636B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10058347" y="292894"/>
            <a:ext cx="869156" cy="869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0B4217-3240-DA45-9B16-53450D607F5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44113" y="2262188"/>
            <a:ext cx="847725" cy="847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 MULT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4842891" cy="961962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42439-A9CE-0B42-AF84-203A508965B7}"/>
              </a:ext>
            </a:extLst>
          </p:cNvPr>
          <p:cNvSpPr/>
          <p:nvPr userDrawn="1"/>
        </p:nvSpPr>
        <p:spPr>
          <a:xfrm>
            <a:off x="0" y="6080499"/>
            <a:ext cx="764088" cy="764088"/>
          </a:xfrm>
          <a:prstGeom prst="rect">
            <a:avLst/>
          </a:prstGeom>
          <a:solidFill>
            <a:srgbClr val="06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7D827-D31E-AE44-AD3E-AE621346A34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15589" y="6248181"/>
            <a:ext cx="411480" cy="411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2C4C2-5012-8A4E-9976-D06B71975E4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26915" y="3253101"/>
            <a:ext cx="8636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27EC68-2C75-BA45-9985-62B9AA96206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17250" y="2252663"/>
            <a:ext cx="864453" cy="8644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537E7A-1C25-2C41-A190-05050CC53E0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076576" y="4198938"/>
            <a:ext cx="847725" cy="847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977E99-4A69-794B-BD3C-48DA4888475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120516" y="2252663"/>
            <a:ext cx="854075" cy="854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E4EE1B-2FEB-154C-8F29-E45EE5E328DC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10042526" y="4231936"/>
            <a:ext cx="849312" cy="8493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EE7049-3688-B94D-848E-9AB6B82282D5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10022682" y="258988"/>
            <a:ext cx="869156" cy="8691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5D96E2-281C-3F46-8843-E17D1E113E7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42790" y="5195488"/>
            <a:ext cx="847725" cy="847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E8B41F-2066-2542-8B55-00B3A99114F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7165" y="3232152"/>
            <a:ext cx="849311" cy="84931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A4EF2AE-B99C-A040-A78B-F57F39D8501E}"/>
              </a:ext>
            </a:extLst>
          </p:cNvPr>
          <p:cNvSpPr/>
          <p:nvPr userDrawn="1"/>
        </p:nvSpPr>
        <p:spPr>
          <a:xfrm>
            <a:off x="16606" y="6093912"/>
            <a:ext cx="1032112" cy="764088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E85A7E4-2FFE-0946-A6A4-F5850AC16E7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120516" y="5175477"/>
            <a:ext cx="854075" cy="8540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90BBA-61FE-FC47-9A99-54BEB00FC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5081588"/>
            <a:ext cx="4740275" cy="1012825"/>
          </a:xfrm>
        </p:spPr>
        <p:txBody>
          <a:bodyPr/>
          <a:lstStyle>
            <a:lvl1pPr>
              <a:spcBef>
                <a:spcPts val="0"/>
              </a:spcBef>
              <a:defRPr sz="1400" cap="all" baseline="0">
                <a:solidFill>
                  <a:schemeClr val="bg1"/>
                </a:solidFill>
              </a:defRPr>
            </a:lvl1pPr>
            <a:lvl2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2pPr>
            <a:lvl3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3pPr>
            <a:lvl4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4pPr>
            <a:lvl5pPr marL="12700" indent="0">
              <a:buFontTx/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04802"/>
            <a:ext cx="3115062" cy="11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2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MI RGB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CB4C-2947-4F40-B220-E83281909C65}" type="datetime3">
              <a:rPr lang="en-GB" smtClean="0"/>
              <a:t>23 July,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7FC9E-D21E-0842-B9A4-C1381DD0D750}"/>
              </a:ext>
            </a:extLst>
          </p:cNvPr>
          <p:cNvSpPr/>
          <p:nvPr userDrawn="1"/>
        </p:nvSpPr>
        <p:spPr>
          <a:xfrm>
            <a:off x="8089897" y="1287463"/>
            <a:ext cx="2801941" cy="846137"/>
          </a:xfrm>
          <a:prstGeom prst="rect">
            <a:avLst/>
          </a:prstGeom>
          <a:solidFill>
            <a:srgbClr val="4F1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VIOLET</a:t>
            </a:r>
          </a:p>
          <a:p>
            <a:pPr algn="l"/>
            <a:r>
              <a:rPr lang="en-US" sz="1800" b="1" dirty="0"/>
              <a:t>79</a:t>
            </a:r>
            <a:r>
              <a:rPr lang="en-US" sz="1800" dirty="0"/>
              <a:t>  /  </a:t>
            </a:r>
            <a:r>
              <a:rPr lang="en-US" sz="1800" b="1" dirty="0"/>
              <a:t>23</a:t>
            </a:r>
            <a:r>
              <a:rPr lang="en-US" sz="1800" dirty="0"/>
              <a:t>  /  </a:t>
            </a:r>
            <a:r>
              <a:rPr lang="en-US" sz="1800" b="1" dirty="0"/>
              <a:t>168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261B9-ADC3-7D43-A0C2-8F1E9644156B}"/>
              </a:ext>
            </a:extLst>
          </p:cNvPr>
          <p:cNvSpPr/>
          <p:nvPr userDrawn="1"/>
        </p:nvSpPr>
        <p:spPr>
          <a:xfrm>
            <a:off x="8089897" y="2252663"/>
            <a:ext cx="2809876" cy="863600"/>
          </a:xfrm>
          <a:prstGeom prst="rect">
            <a:avLst/>
          </a:prstGeom>
          <a:solidFill>
            <a:srgbClr val="2B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DARK VIOLET</a:t>
            </a:r>
          </a:p>
          <a:p>
            <a:pPr algn="l"/>
            <a:r>
              <a:rPr lang="en-US" sz="1800" b="1" dirty="0"/>
              <a:t>43</a:t>
            </a:r>
            <a:r>
              <a:rPr lang="en-US" sz="1800" dirty="0"/>
              <a:t>  /  </a:t>
            </a:r>
            <a:r>
              <a:rPr lang="en-US" sz="1800" b="1" dirty="0"/>
              <a:t>0</a:t>
            </a:r>
            <a:r>
              <a:rPr lang="en-US" sz="1800" dirty="0"/>
              <a:t>  /  </a:t>
            </a:r>
            <a:r>
              <a:rPr lang="en-US" sz="1800" b="1" dirty="0"/>
              <a:t>140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E0A6B-1DE3-8942-9126-297061B387D2}"/>
              </a:ext>
            </a:extLst>
          </p:cNvPr>
          <p:cNvSpPr/>
          <p:nvPr userDrawn="1"/>
        </p:nvSpPr>
        <p:spPr>
          <a:xfrm>
            <a:off x="8097838" y="3233738"/>
            <a:ext cx="2809876" cy="846137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MID VIOLET</a:t>
            </a:r>
          </a:p>
          <a:p>
            <a:pPr algn="l"/>
            <a:r>
              <a:rPr lang="en-US" sz="1800" b="1" dirty="0"/>
              <a:t>138</a:t>
            </a:r>
            <a:r>
              <a:rPr lang="en-US" sz="1800" dirty="0"/>
              <a:t>  /  </a:t>
            </a:r>
            <a:r>
              <a:rPr lang="en-US" sz="1800" b="1" dirty="0"/>
              <a:t>102</a:t>
            </a:r>
            <a:r>
              <a:rPr lang="en-US" sz="1800" dirty="0"/>
              <a:t>  /  </a:t>
            </a:r>
            <a:r>
              <a:rPr lang="en-US" sz="1800" b="1" dirty="0"/>
              <a:t>196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37323-D8AF-604E-8FF2-9AAD1275006C}"/>
              </a:ext>
            </a:extLst>
          </p:cNvPr>
          <p:cNvSpPr/>
          <p:nvPr userDrawn="1"/>
        </p:nvSpPr>
        <p:spPr>
          <a:xfrm>
            <a:off x="8097837" y="4194020"/>
            <a:ext cx="2794001" cy="855043"/>
          </a:xfrm>
          <a:prstGeom prst="rect">
            <a:avLst/>
          </a:prstGeom>
          <a:solidFill>
            <a:srgbClr val="C4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LIGHT VIOLET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196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178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227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2AEF3-06EF-774F-8498-183D41E71AE0}"/>
              </a:ext>
            </a:extLst>
          </p:cNvPr>
          <p:cNvSpPr/>
          <p:nvPr userDrawn="1"/>
        </p:nvSpPr>
        <p:spPr>
          <a:xfrm>
            <a:off x="314325" y="1287463"/>
            <a:ext cx="2787650" cy="846137"/>
          </a:xfrm>
          <a:prstGeom prst="rect">
            <a:avLst/>
          </a:prstGeom>
          <a:solidFill>
            <a:srgbClr val="FF6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TANGERINE</a:t>
            </a:r>
          </a:p>
          <a:p>
            <a:pPr algn="l"/>
            <a:r>
              <a:rPr lang="en-US" sz="1800" b="1" dirty="0"/>
              <a:t>255</a:t>
            </a:r>
            <a:r>
              <a:rPr lang="en-US" sz="1800" dirty="0"/>
              <a:t>  /  </a:t>
            </a:r>
            <a:r>
              <a:rPr lang="en-US" sz="1800" b="1" dirty="0"/>
              <a:t>97</a:t>
            </a:r>
            <a:r>
              <a:rPr lang="en-US" sz="1800" dirty="0"/>
              <a:t>  /  </a:t>
            </a:r>
            <a:r>
              <a:rPr lang="en-US" sz="1800" b="1" dirty="0"/>
              <a:t>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ADEB17-94FF-E548-B97A-16818CD14EC9}"/>
              </a:ext>
            </a:extLst>
          </p:cNvPr>
          <p:cNvSpPr/>
          <p:nvPr userDrawn="1"/>
        </p:nvSpPr>
        <p:spPr>
          <a:xfrm>
            <a:off x="314325" y="2252663"/>
            <a:ext cx="2787650" cy="863600"/>
          </a:xfrm>
          <a:prstGeom prst="rect">
            <a:avLst/>
          </a:prstGeom>
          <a:solidFill>
            <a:srgbClr val="DD3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DARK TANGERINE</a:t>
            </a:r>
          </a:p>
          <a:p>
            <a:pPr algn="l"/>
            <a:r>
              <a:rPr lang="en-US" sz="1800" b="1" dirty="0"/>
              <a:t>221</a:t>
            </a:r>
            <a:r>
              <a:rPr lang="en-US" sz="1800" dirty="0"/>
              <a:t>  /  </a:t>
            </a:r>
            <a:r>
              <a:rPr lang="en-US" sz="1800" b="1" dirty="0"/>
              <a:t>49</a:t>
            </a:r>
            <a:r>
              <a:rPr lang="en-US" sz="1800" dirty="0"/>
              <a:t>  /  </a:t>
            </a:r>
            <a:r>
              <a:rPr lang="en-US" sz="1800" b="1" dirty="0"/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6301F3-2A0E-1D4A-92D3-8186F8681165}"/>
              </a:ext>
            </a:extLst>
          </p:cNvPr>
          <p:cNvSpPr/>
          <p:nvPr userDrawn="1"/>
        </p:nvSpPr>
        <p:spPr>
          <a:xfrm>
            <a:off x="314325" y="3235326"/>
            <a:ext cx="2787650" cy="846137"/>
          </a:xfrm>
          <a:prstGeom prst="rect">
            <a:avLst/>
          </a:prstGeom>
          <a:solidFill>
            <a:srgbClr val="FF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MID TANGRINE</a:t>
            </a:r>
          </a:p>
          <a:p>
            <a:pPr algn="l"/>
            <a:r>
              <a:rPr lang="en-US" sz="1800" b="1" dirty="0"/>
              <a:t>255</a:t>
            </a:r>
            <a:r>
              <a:rPr lang="en-US" sz="1800" dirty="0"/>
              <a:t>  /  </a:t>
            </a:r>
            <a:r>
              <a:rPr lang="en-US" sz="1800" b="1" dirty="0"/>
              <a:t>148</a:t>
            </a:r>
            <a:r>
              <a:rPr lang="en-US" sz="1800" dirty="0"/>
              <a:t>  /  </a:t>
            </a:r>
            <a:r>
              <a:rPr lang="en-US" sz="1800" b="1" dirty="0"/>
              <a:t>97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1547C-C161-5F48-BDAC-1F1EFD24AE21}"/>
              </a:ext>
            </a:extLst>
          </p:cNvPr>
          <p:cNvSpPr/>
          <p:nvPr userDrawn="1"/>
        </p:nvSpPr>
        <p:spPr>
          <a:xfrm>
            <a:off x="314325" y="4194280"/>
            <a:ext cx="2787650" cy="863601"/>
          </a:xfrm>
          <a:prstGeom prst="rect">
            <a:avLst/>
          </a:prstGeom>
          <a:solidFill>
            <a:srgbClr val="FFC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LIGHT TANGERINE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255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201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176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6CA985-13CB-2749-9593-531A5F61859C}"/>
              </a:ext>
            </a:extLst>
          </p:cNvPr>
          <p:cNvSpPr/>
          <p:nvPr userDrawn="1"/>
        </p:nvSpPr>
        <p:spPr>
          <a:xfrm>
            <a:off x="4190999" y="1287463"/>
            <a:ext cx="2809875" cy="846137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AQUA</a:t>
            </a:r>
          </a:p>
          <a:p>
            <a:pPr algn="l"/>
            <a:r>
              <a:rPr lang="en-US" sz="1800" b="1" dirty="0"/>
              <a:t>5</a:t>
            </a:r>
            <a:r>
              <a:rPr lang="en-US" sz="1800" dirty="0"/>
              <a:t>  /  </a:t>
            </a:r>
            <a:r>
              <a:rPr lang="en-US" sz="1800" b="1" dirty="0"/>
              <a:t>191</a:t>
            </a:r>
            <a:r>
              <a:rPr lang="en-US" sz="1800" dirty="0"/>
              <a:t>  /  </a:t>
            </a:r>
            <a:r>
              <a:rPr lang="en-US" sz="1800" b="1" dirty="0"/>
              <a:t>224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9A89E-34CE-C740-B050-0BDE98D1DC38}"/>
              </a:ext>
            </a:extLst>
          </p:cNvPr>
          <p:cNvSpPr/>
          <p:nvPr userDrawn="1"/>
        </p:nvSpPr>
        <p:spPr>
          <a:xfrm>
            <a:off x="4191000" y="2252663"/>
            <a:ext cx="2809876" cy="8636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DARK AQUA</a:t>
            </a:r>
          </a:p>
          <a:p>
            <a:pPr algn="l"/>
            <a:r>
              <a:rPr lang="en-US" sz="1800" b="1" dirty="0"/>
              <a:t>0</a:t>
            </a:r>
            <a:r>
              <a:rPr lang="en-US" sz="1800" dirty="0"/>
              <a:t>  /  </a:t>
            </a:r>
            <a:r>
              <a:rPr lang="en-US" sz="1800" b="1" dirty="0"/>
              <a:t>128</a:t>
            </a:r>
            <a:r>
              <a:rPr lang="en-US" sz="1800" dirty="0"/>
              <a:t>  /  </a:t>
            </a:r>
            <a:r>
              <a:rPr lang="en-US" sz="1800" b="1" dirty="0"/>
              <a:t>168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BD599D-BD2F-634C-81A9-D0D58E47B24F}"/>
              </a:ext>
            </a:extLst>
          </p:cNvPr>
          <p:cNvSpPr/>
          <p:nvPr userDrawn="1"/>
        </p:nvSpPr>
        <p:spPr>
          <a:xfrm>
            <a:off x="4191000" y="3235326"/>
            <a:ext cx="2809876" cy="863600"/>
          </a:xfrm>
          <a:prstGeom prst="rect">
            <a:avLst/>
          </a:prstGeom>
          <a:solidFill>
            <a:srgbClr val="59D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/>
              <a:t>MID AQUA</a:t>
            </a:r>
          </a:p>
          <a:p>
            <a:pPr algn="l"/>
            <a:r>
              <a:rPr lang="en-US" sz="1800" b="1" dirty="0"/>
              <a:t>89</a:t>
            </a:r>
            <a:r>
              <a:rPr lang="en-US" sz="1800" dirty="0"/>
              <a:t>  /  </a:t>
            </a:r>
            <a:r>
              <a:rPr lang="en-US" sz="1800" b="1" dirty="0"/>
              <a:t>212</a:t>
            </a:r>
            <a:r>
              <a:rPr lang="en-US" sz="1800" dirty="0"/>
              <a:t>  /  </a:t>
            </a:r>
            <a:r>
              <a:rPr lang="en-US" sz="1800" b="1" dirty="0"/>
              <a:t>235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F7047-EDC6-C34C-BC89-12A5B602FFA9}"/>
              </a:ext>
            </a:extLst>
          </p:cNvPr>
          <p:cNvSpPr/>
          <p:nvPr userDrawn="1"/>
        </p:nvSpPr>
        <p:spPr>
          <a:xfrm>
            <a:off x="4191001" y="4217989"/>
            <a:ext cx="2809873" cy="831074"/>
          </a:xfrm>
          <a:prstGeom prst="rect">
            <a:avLst/>
          </a:prstGeom>
          <a:solidFill>
            <a:srgbClr val="AB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LIGHT AQUA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171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232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245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1FCDB0-D573-CD46-8B3D-E23EAD152EEE}"/>
              </a:ext>
            </a:extLst>
          </p:cNvPr>
          <p:cNvSpPr/>
          <p:nvPr userDrawn="1"/>
        </p:nvSpPr>
        <p:spPr>
          <a:xfrm>
            <a:off x="8097837" y="5192007"/>
            <a:ext cx="2794001" cy="846137"/>
          </a:xfrm>
          <a:prstGeom prst="rect">
            <a:avLst/>
          </a:prstGeom>
          <a:solidFill>
            <a:srgbClr val="E5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VIOLET BACKGROUND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229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220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242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D8B3C-DBF9-9F49-B806-74219B2B2572}"/>
              </a:ext>
            </a:extLst>
          </p:cNvPr>
          <p:cNvSpPr/>
          <p:nvPr userDrawn="1"/>
        </p:nvSpPr>
        <p:spPr>
          <a:xfrm>
            <a:off x="314325" y="5181600"/>
            <a:ext cx="2787650" cy="856544"/>
          </a:xfrm>
          <a:prstGeom prst="rect">
            <a:avLst/>
          </a:prstGeom>
          <a:solidFill>
            <a:srgbClr val="FF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spc="0" dirty="0">
                <a:solidFill>
                  <a:schemeClr val="tx1"/>
                </a:solidFill>
              </a:rPr>
              <a:t>TANGERINE BACKGROUND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255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231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35BA44-78E2-0B48-A9DB-999F6BA91E7C}"/>
              </a:ext>
            </a:extLst>
          </p:cNvPr>
          <p:cNvSpPr/>
          <p:nvPr userDrawn="1"/>
        </p:nvSpPr>
        <p:spPr>
          <a:xfrm>
            <a:off x="4191000" y="5181599"/>
            <a:ext cx="2809874" cy="856545"/>
          </a:xfrm>
          <a:prstGeom prst="rect">
            <a:avLst/>
          </a:prstGeom>
          <a:solidFill>
            <a:srgbClr val="DA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AQUA BACKGROUND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218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245</a:t>
            </a:r>
            <a:r>
              <a:rPr lang="en-US" sz="1800" dirty="0">
                <a:solidFill>
                  <a:schemeClr val="tx1"/>
                </a:solidFill>
              </a:rPr>
              <a:t>  /  </a:t>
            </a:r>
            <a:r>
              <a:rPr lang="en-US" sz="18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F564D1-5342-4E4E-9F30-FF25D8C92B24}"/>
              </a:ext>
            </a:extLst>
          </p:cNvPr>
          <p:cNvSpPr txBox="1"/>
          <p:nvPr userDrawn="1"/>
        </p:nvSpPr>
        <p:spPr>
          <a:xfrm>
            <a:off x="314325" y="307975"/>
            <a:ext cx="1155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PMI RGB COLOR PALETTE</a:t>
            </a:r>
          </a:p>
          <a:p>
            <a:r>
              <a:rPr lang="en-US" dirty="0"/>
              <a:t>To quickly select a color you may copy and paste a color square or use the eyedropper.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805AAD-A141-EC4A-845B-673261D4FC5B}"/>
              </a:ext>
            </a:extLst>
          </p:cNvPr>
          <p:cNvSpPr/>
          <p:nvPr userDrawn="1"/>
        </p:nvSpPr>
        <p:spPr>
          <a:xfrm>
            <a:off x="3225800" y="1287463"/>
            <a:ext cx="852219" cy="863601"/>
          </a:xfrm>
          <a:prstGeom prst="rect">
            <a:avLst/>
          </a:prstGeom>
          <a:solidFill>
            <a:srgbClr val="FF6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772C7E-7AE5-6D42-9556-D2AB8C468063}"/>
              </a:ext>
            </a:extLst>
          </p:cNvPr>
          <p:cNvSpPr/>
          <p:nvPr userDrawn="1"/>
        </p:nvSpPr>
        <p:spPr>
          <a:xfrm>
            <a:off x="3225799" y="2268537"/>
            <a:ext cx="852219" cy="847725"/>
          </a:xfrm>
          <a:prstGeom prst="rect">
            <a:avLst/>
          </a:prstGeom>
          <a:solidFill>
            <a:srgbClr val="DD3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6D55C-0BA0-2D4A-B124-85F898C5AD94}"/>
              </a:ext>
            </a:extLst>
          </p:cNvPr>
          <p:cNvSpPr/>
          <p:nvPr userDrawn="1"/>
        </p:nvSpPr>
        <p:spPr>
          <a:xfrm>
            <a:off x="3225799" y="3248800"/>
            <a:ext cx="852219" cy="847725"/>
          </a:xfrm>
          <a:prstGeom prst="rect">
            <a:avLst/>
          </a:prstGeom>
          <a:solidFill>
            <a:srgbClr val="FF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6B7586-4096-614D-A83C-43B83BE0F580}"/>
              </a:ext>
            </a:extLst>
          </p:cNvPr>
          <p:cNvSpPr/>
          <p:nvPr userDrawn="1"/>
        </p:nvSpPr>
        <p:spPr>
          <a:xfrm>
            <a:off x="3225799" y="4198938"/>
            <a:ext cx="852219" cy="889070"/>
          </a:xfrm>
          <a:prstGeom prst="rect">
            <a:avLst/>
          </a:prstGeom>
          <a:solidFill>
            <a:srgbClr val="FFC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solidFill>
                <a:schemeClr val="tx1"/>
              </a:solidFill>
              <a:latin typeface="GT Pressura Mono" panose="02000506020000020004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79991-12C3-D647-AD32-059D91118FAF}"/>
              </a:ext>
            </a:extLst>
          </p:cNvPr>
          <p:cNvSpPr/>
          <p:nvPr userDrawn="1"/>
        </p:nvSpPr>
        <p:spPr>
          <a:xfrm>
            <a:off x="3225799" y="5181599"/>
            <a:ext cx="852219" cy="856545"/>
          </a:xfrm>
          <a:prstGeom prst="rect">
            <a:avLst/>
          </a:prstGeom>
          <a:solidFill>
            <a:srgbClr val="FF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solidFill>
                <a:schemeClr val="tx1"/>
              </a:solidFill>
              <a:latin typeface="GT Pressura Mono" panose="02000506020000020004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12A59A-4BD5-6049-98CC-8C0A8CFCA00A}"/>
              </a:ext>
            </a:extLst>
          </p:cNvPr>
          <p:cNvSpPr/>
          <p:nvPr userDrawn="1"/>
        </p:nvSpPr>
        <p:spPr>
          <a:xfrm>
            <a:off x="7124699" y="1287463"/>
            <a:ext cx="872769" cy="863601"/>
          </a:xfrm>
          <a:prstGeom prst="rect">
            <a:avLst/>
          </a:prstGeom>
          <a:solidFill>
            <a:srgbClr val="05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79B83B-7D20-F446-8390-380F236539CE}"/>
              </a:ext>
            </a:extLst>
          </p:cNvPr>
          <p:cNvSpPr/>
          <p:nvPr userDrawn="1"/>
        </p:nvSpPr>
        <p:spPr>
          <a:xfrm>
            <a:off x="7124699" y="2252663"/>
            <a:ext cx="872769" cy="863600"/>
          </a:xfrm>
          <a:prstGeom prst="rect">
            <a:avLst/>
          </a:prstGeom>
          <a:solidFill>
            <a:srgbClr val="008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E34087-F63C-6548-840E-9A07659253FB}"/>
              </a:ext>
            </a:extLst>
          </p:cNvPr>
          <p:cNvSpPr/>
          <p:nvPr userDrawn="1"/>
        </p:nvSpPr>
        <p:spPr>
          <a:xfrm>
            <a:off x="7124699" y="3233738"/>
            <a:ext cx="872769" cy="847725"/>
          </a:xfrm>
          <a:prstGeom prst="rect">
            <a:avLst/>
          </a:prstGeom>
          <a:solidFill>
            <a:srgbClr val="59D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E36593-1981-9C4C-B82F-F4B1860EEB88}"/>
              </a:ext>
            </a:extLst>
          </p:cNvPr>
          <p:cNvSpPr/>
          <p:nvPr userDrawn="1"/>
        </p:nvSpPr>
        <p:spPr>
          <a:xfrm>
            <a:off x="7124699" y="4198938"/>
            <a:ext cx="872769" cy="863600"/>
          </a:xfrm>
          <a:prstGeom prst="rect">
            <a:avLst/>
          </a:prstGeom>
          <a:solidFill>
            <a:srgbClr val="AB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solidFill>
                <a:schemeClr val="tx1"/>
              </a:solidFill>
              <a:latin typeface="GT Pressura Mono" panose="02000506020000020004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57D99B-5237-9A4B-A84C-685716B53561}"/>
              </a:ext>
            </a:extLst>
          </p:cNvPr>
          <p:cNvSpPr/>
          <p:nvPr userDrawn="1"/>
        </p:nvSpPr>
        <p:spPr>
          <a:xfrm>
            <a:off x="7124699" y="5174543"/>
            <a:ext cx="872769" cy="861133"/>
          </a:xfrm>
          <a:prstGeom prst="rect">
            <a:avLst/>
          </a:prstGeom>
          <a:solidFill>
            <a:srgbClr val="DA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solidFill>
                <a:schemeClr val="tx1"/>
              </a:solidFill>
              <a:latin typeface="GT Pressura Mono" panose="02000506020000020004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DD6D23-F58E-E143-B31D-65A2D038597D}"/>
              </a:ext>
            </a:extLst>
          </p:cNvPr>
          <p:cNvSpPr/>
          <p:nvPr userDrawn="1"/>
        </p:nvSpPr>
        <p:spPr>
          <a:xfrm>
            <a:off x="11017250" y="1287463"/>
            <a:ext cx="860907" cy="846137"/>
          </a:xfrm>
          <a:prstGeom prst="rect">
            <a:avLst/>
          </a:prstGeom>
          <a:solidFill>
            <a:srgbClr val="4F1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2EFD9D-14EF-AF43-B60C-0ACBA98784A5}"/>
              </a:ext>
            </a:extLst>
          </p:cNvPr>
          <p:cNvSpPr/>
          <p:nvPr userDrawn="1"/>
        </p:nvSpPr>
        <p:spPr>
          <a:xfrm>
            <a:off x="11017250" y="2237599"/>
            <a:ext cx="860907" cy="878664"/>
          </a:xfrm>
          <a:prstGeom prst="rect">
            <a:avLst/>
          </a:prstGeom>
          <a:solidFill>
            <a:srgbClr val="2B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C40295-6693-8941-A3A2-9ECBA9E23AF8}"/>
              </a:ext>
            </a:extLst>
          </p:cNvPr>
          <p:cNvSpPr/>
          <p:nvPr userDrawn="1"/>
        </p:nvSpPr>
        <p:spPr>
          <a:xfrm>
            <a:off x="11017250" y="3233738"/>
            <a:ext cx="860907" cy="847725"/>
          </a:xfrm>
          <a:prstGeom prst="rect">
            <a:avLst/>
          </a:prstGeom>
          <a:solidFill>
            <a:srgbClr val="8A6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latin typeface="GT Pressura Mono" panose="02000506020000020004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FABA0B-5006-F445-BD23-4D781A964994}"/>
              </a:ext>
            </a:extLst>
          </p:cNvPr>
          <p:cNvSpPr/>
          <p:nvPr userDrawn="1"/>
        </p:nvSpPr>
        <p:spPr>
          <a:xfrm>
            <a:off x="11017250" y="4198938"/>
            <a:ext cx="860907" cy="863600"/>
          </a:xfrm>
          <a:prstGeom prst="rect">
            <a:avLst/>
          </a:prstGeom>
          <a:solidFill>
            <a:srgbClr val="C4B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solidFill>
                <a:schemeClr val="tx1"/>
              </a:solidFill>
              <a:latin typeface="GT Pressura Mono" panose="02000506020000020004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11402F-669D-AD48-BF89-6A829342B32A}"/>
              </a:ext>
            </a:extLst>
          </p:cNvPr>
          <p:cNvSpPr/>
          <p:nvPr userDrawn="1"/>
        </p:nvSpPr>
        <p:spPr>
          <a:xfrm>
            <a:off x="11017250" y="5174544"/>
            <a:ext cx="860907" cy="861132"/>
          </a:xfrm>
          <a:prstGeom prst="rect">
            <a:avLst/>
          </a:prstGeom>
          <a:solidFill>
            <a:srgbClr val="E5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 b="1" dirty="0">
              <a:solidFill>
                <a:schemeClr val="tx1"/>
              </a:solidFill>
              <a:latin typeface="GT Pressura Mono" panose="02000506020000020004" pitchFamily="2" charset="77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/>
          <a:srcRect r="61205" b="-4710"/>
          <a:stretch/>
        </p:blipFill>
        <p:spPr>
          <a:xfrm>
            <a:off x="314325" y="6201058"/>
            <a:ext cx="348283" cy="3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ANGERINE INNOV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698554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TANGERINE INNOVATION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4487B-DFC9-5646-96D9-40BA153FF416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87E57-BD30-C849-B480-B6A138293C3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51563" y="307975"/>
            <a:ext cx="5721350" cy="572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ANGERINE VI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698554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TANGERINE 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52C888-DB72-3447-8469-8A8D7D109B61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4E9458-54A6-D341-91E7-60D36F10FDE1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6157913" y="320676"/>
            <a:ext cx="5714999" cy="5714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1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ANGERINE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695382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TANGERINE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F213EF-2278-614D-B7FE-6EC24897DCE5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32C4C2-5012-8A4E-9976-D06B71975E4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28238" y="4198938"/>
            <a:ext cx="8636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27EC68-2C75-BA45-9985-62B9AA96206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163785" y="1287463"/>
            <a:ext cx="864453" cy="86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6F4148-A6EF-0B41-BA3C-1DBDAAEC3CC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08459" y="2260600"/>
            <a:ext cx="855663" cy="855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537E7A-1C25-2C41-A190-05050CC53E0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44112" y="2268537"/>
            <a:ext cx="847725" cy="847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0902C-155B-D849-ACE7-AE85807C1B5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097837" y="4213226"/>
            <a:ext cx="849311" cy="8493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977E99-4A69-794B-BD3C-48DA4888475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018837" y="5181599"/>
            <a:ext cx="854075" cy="854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E4EE1B-2FEB-154C-8F29-E45EE5E328DC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6167435" y="4221043"/>
            <a:ext cx="849312" cy="8493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EE7049-3688-B94D-848E-9AB6B82282D5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9078913" y="3212307"/>
            <a:ext cx="869156" cy="8691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5D96E2-281C-3F46-8843-E17D1E113E7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078912" y="5195489"/>
            <a:ext cx="847725" cy="847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 DETERMINA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721350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AQUA DETERMINATION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3EBF7E-128E-6C4F-A73D-A3895A4834EC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81A9E2-17C2-BC46-8432-722BE0041E6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41466" y="323291"/>
            <a:ext cx="5721350" cy="572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 OUTCOM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721350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AQUA OUTCOMES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7AFB9-148C-8744-A176-46388FD47463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75A6C-09CC-3043-A416-0769853923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51563" y="323291"/>
            <a:ext cx="5721350" cy="5721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4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 PATTER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9184" y="3236976"/>
            <a:ext cx="5707343" cy="2387600"/>
          </a:xfrm>
        </p:spPr>
        <p:txBody>
          <a:bodyPr anchor="t" anchorCtr="0"/>
          <a:lstStyle>
            <a:lvl1pPr algn="l">
              <a:lnSpc>
                <a:spcPts val="5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aqua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B7A67-D986-0F4A-8B54-0A33224867EF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 NPMC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32C4C2-5012-8A4E-9976-D06B71975E4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44113" y="2266214"/>
            <a:ext cx="8636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27EC68-2C75-BA45-9985-62B9AA96206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155474" y="4198938"/>
            <a:ext cx="864453" cy="86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6F4148-A6EF-0B41-BA3C-1DBDAAEC3CC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078913" y="2252663"/>
            <a:ext cx="855663" cy="855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537E7A-1C25-2C41-A190-05050CC53E0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80013" y="307975"/>
            <a:ext cx="847725" cy="847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0902C-155B-D849-ACE7-AE85807C1B5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124699" y="5195489"/>
            <a:ext cx="849311" cy="8493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977E99-4A69-794B-BD3C-48DA4888475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128384" y="307975"/>
            <a:ext cx="854075" cy="854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E4EE1B-2FEB-154C-8F29-E45EE5E328DC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11041203" y="1287463"/>
            <a:ext cx="849312" cy="8493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EE7049-3688-B94D-848E-9AB6B82282D5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</a:blip>
          <a:stretch>
            <a:fillRect/>
          </a:stretch>
        </p:blipFill>
        <p:spPr>
          <a:xfrm>
            <a:off x="8087519" y="3212307"/>
            <a:ext cx="869156" cy="8691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5D96E2-281C-3F46-8843-E17D1E113E7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078912" y="4214813"/>
            <a:ext cx="847725" cy="847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E8B41F-2066-2542-8B55-00B3A99114F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044068" y="3232465"/>
            <a:ext cx="849311" cy="8493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544F6-B72E-C748-B9C0-4584A6B4220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126259" y="2245832"/>
            <a:ext cx="847725" cy="847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/>
          <a:srcRect r="63744" b="-701"/>
          <a:stretch/>
        </p:blipFill>
        <p:spPr>
          <a:xfrm>
            <a:off x="329184" y="6252436"/>
            <a:ext cx="384926" cy="4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9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302839"/>
            <a:ext cx="11558588" cy="3781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640541"/>
            <a:ext cx="11558588" cy="43046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8912" y="6356350"/>
            <a:ext cx="1817687" cy="198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791C16-CC7A-ED4D-A543-10C00FDB2F3A}" type="datetime3">
              <a:rPr lang="en-GB" smtClean="0"/>
              <a:t>23 July,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1562" y="6355977"/>
            <a:ext cx="2795587" cy="198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2024 NPMC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5859" y="6356350"/>
            <a:ext cx="407054" cy="198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73FCEF-5573-7E43-8272-70C9D66591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0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6" r:id="rId2"/>
    <p:sldLayoutId id="2147483685" r:id="rId3"/>
    <p:sldLayoutId id="2147483675" r:id="rId4"/>
    <p:sldLayoutId id="2147483687" r:id="rId5"/>
    <p:sldLayoutId id="2147483678" r:id="rId6"/>
    <p:sldLayoutId id="2147483676" r:id="rId7"/>
    <p:sldLayoutId id="2147483688" r:id="rId8"/>
    <p:sldLayoutId id="2147483679" r:id="rId9"/>
    <p:sldLayoutId id="2147483677" r:id="rId10"/>
    <p:sldLayoutId id="2147483689" r:id="rId11"/>
    <p:sldLayoutId id="2147483680" r:id="rId12"/>
    <p:sldLayoutId id="2147483650" r:id="rId13"/>
    <p:sldLayoutId id="2147483652" r:id="rId14"/>
    <p:sldLayoutId id="2147483660" r:id="rId15"/>
    <p:sldLayoutId id="2147483684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54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55" r:id="rId29"/>
    <p:sldLayoutId id="2147483690" r:id="rId30"/>
    <p:sldLayoutId id="2147483672" r:id="rId31"/>
    <p:sldLayoutId id="2147483681" r:id="rId32"/>
    <p:sldLayoutId id="2147483682" r:id="rId33"/>
    <p:sldLayoutId id="2147483683" r:id="rId34"/>
    <p:sldLayoutId id="2147483674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10D"/>
        </a:buClr>
        <a:buSzPct val="60000"/>
        <a:buFont typeface="Arial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10D"/>
        </a:buClr>
        <a:buSzPct val="60000"/>
        <a:buFont typeface="Arial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5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10D"/>
        </a:buClr>
        <a:buSzPct val="80000"/>
        <a:buFont typeface="System Font Regular"/>
        <a:buChar char="–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3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10D"/>
        </a:buClr>
        <a:buSzPct val="80000"/>
        <a:buFont typeface="System Font Regular"/>
        <a:buChar char="–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8" userDrawn="1">
          <p15:clr>
            <a:srgbClr val="F26B43"/>
          </p15:clr>
        </p15:guide>
        <p15:guide id="2" orient="horz" pos="194" userDrawn="1">
          <p15:clr>
            <a:srgbClr val="F26B43"/>
          </p15:clr>
        </p15:guide>
        <p15:guide id="3" orient="horz" pos="811" userDrawn="1">
          <p15:clr>
            <a:srgbClr val="F26B43"/>
          </p15:clr>
        </p15:guide>
        <p15:guide id="4" orient="horz" pos="4129" userDrawn="1">
          <p15:clr>
            <a:srgbClr val="F26B43"/>
          </p15:clr>
        </p15:guide>
        <p15:guide id="5" orient="horz" pos="3802" userDrawn="1">
          <p15:clr>
            <a:srgbClr val="F26B43"/>
          </p15:clr>
        </p15:guide>
        <p15:guide id="6" orient="horz" pos="3264" userDrawn="1">
          <p15:clr>
            <a:srgbClr val="F26B43"/>
          </p15:clr>
        </p15:guide>
        <p15:guide id="7" orient="horz" pos="3189" userDrawn="1">
          <p15:clr>
            <a:srgbClr val="F26B43"/>
          </p15:clr>
        </p15:guide>
        <p15:guide id="8" orient="horz" pos="1344" userDrawn="1">
          <p15:clr>
            <a:srgbClr val="F26B43"/>
          </p15:clr>
        </p15:guide>
        <p15:guide id="9" orient="horz" pos="1419" userDrawn="1">
          <p15:clr>
            <a:srgbClr val="F26B43"/>
          </p15:clr>
        </p15:guide>
        <p15:guide id="10" orient="horz" pos="2645" userDrawn="1">
          <p15:clr>
            <a:srgbClr val="F26B43"/>
          </p15:clr>
        </p15:guide>
        <p15:guide id="11" orient="horz" pos="2571" userDrawn="1">
          <p15:clr>
            <a:srgbClr val="F26B43"/>
          </p15:clr>
        </p15:guide>
        <p15:guide id="12" orient="horz" pos="1963" userDrawn="1">
          <p15:clr>
            <a:srgbClr val="F26B43"/>
          </p15:clr>
        </p15:guide>
        <p15:guide id="13" orient="horz" pos="2037" userDrawn="1">
          <p15:clr>
            <a:srgbClr val="F26B43"/>
          </p15:clr>
        </p15:guide>
        <p15:guide id="14" pos="198" userDrawn="1">
          <p15:clr>
            <a:srgbClr val="F26B43"/>
          </p15:clr>
        </p15:guide>
        <p15:guide id="15" pos="7479" userDrawn="1">
          <p15:clr>
            <a:srgbClr val="F26B43"/>
          </p15:clr>
        </p15:guide>
        <p15:guide id="16" pos="6940" userDrawn="1">
          <p15:clr>
            <a:srgbClr val="F26B43"/>
          </p15:clr>
        </p15:guide>
        <p15:guide id="17" pos="6861" userDrawn="1">
          <p15:clr>
            <a:srgbClr val="F26B43"/>
          </p15:clr>
        </p15:guide>
        <p15:guide id="18" pos="728" userDrawn="1">
          <p15:clr>
            <a:srgbClr val="F26B43"/>
          </p15:clr>
        </p15:guide>
        <p15:guide id="19" pos="806" userDrawn="1">
          <p15:clr>
            <a:srgbClr val="F26B43"/>
          </p15:clr>
        </p15:guide>
        <p15:guide id="20" pos="6327" userDrawn="1">
          <p15:clr>
            <a:srgbClr val="F26B43"/>
          </p15:clr>
        </p15:guide>
        <p15:guide id="21" pos="6253" userDrawn="1">
          <p15:clr>
            <a:srgbClr val="F26B43"/>
          </p15:clr>
        </p15:guide>
        <p15:guide id="22" pos="1346" userDrawn="1">
          <p15:clr>
            <a:srgbClr val="F26B43"/>
          </p15:clr>
        </p15:guide>
        <p15:guide id="23" pos="1415" userDrawn="1">
          <p15:clr>
            <a:srgbClr val="F26B43"/>
          </p15:clr>
        </p15:guide>
        <p15:guide id="24" pos="1954" userDrawn="1">
          <p15:clr>
            <a:srgbClr val="F26B43"/>
          </p15:clr>
        </p15:guide>
        <p15:guide id="25" pos="2032" userDrawn="1">
          <p15:clr>
            <a:srgbClr val="F26B43"/>
          </p15:clr>
        </p15:guide>
        <p15:guide id="26" pos="5719" userDrawn="1">
          <p15:clr>
            <a:srgbClr val="F26B43"/>
          </p15:clr>
        </p15:guide>
        <p15:guide id="27" pos="5636" userDrawn="1">
          <p15:clr>
            <a:srgbClr val="F26B43"/>
          </p15:clr>
        </p15:guide>
        <p15:guide id="28" pos="2567" userDrawn="1">
          <p15:clr>
            <a:srgbClr val="F26B43"/>
          </p15:clr>
        </p15:guide>
        <p15:guide id="29" pos="5101" userDrawn="1">
          <p15:clr>
            <a:srgbClr val="F26B43"/>
          </p15:clr>
        </p15:guide>
        <p15:guide id="30" pos="2640" userDrawn="1">
          <p15:clr>
            <a:srgbClr val="F26B43"/>
          </p15:clr>
        </p15:guide>
        <p15:guide id="31" pos="5027" userDrawn="1">
          <p15:clr>
            <a:srgbClr val="F26B43"/>
          </p15:clr>
        </p15:guide>
        <p15:guide id="32" pos="3184" userDrawn="1">
          <p15:clr>
            <a:srgbClr val="F26B43"/>
          </p15:clr>
        </p15:guide>
        <p15:guide id="33" pos="3258" userDrawn="1">
          <p15:clr>
            <a:srgbClr val="F26B43"/>
          </p15:clr>
        </p15:guide>
        <p15:guide id="34" pos="4488" userDrawn="1">
          <p15:clr>
            <a:srgbClr val="F26B43"/>
          </p15:clr>
        </p15:guide>
        <p15:guide id="35" pos="4410" userDrawn="1">
          <p15:clr>
            <a:srgbClr val="F26B43"/>
          </p15:clr>
        </p15:guide>
        <p15:guide id="36" pos="3875" userDrawn="1">
          <p15:clr>
            <a:srgbClr val="F26B43"/>
          </p15:clr>
        </p15:guide>
        <p15:guide id="37" pos="3797" userDrawn="1">
          <p15:clr>
            <a:srgbClr val="F26B43"/>
          </p15:clr>
        </p15:guide>
        <p15:guide id="38" orient="horz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lafenwa@gmail.com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ZfmT8_jkCM?si=A9sOVBjME9tkBgi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0F3D-7D47-A94A-8E9F-DF8027D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3229-2863-4B43-B89C-D01100B335B4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C3B5-DC14-954E-9C19-C62140C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9CA-1C9A-7045-8861-E037249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E247C5-FB25-E0D3-D01D-8ACE67D4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818" y="232193"/>
            <a:ext cx="3265488" cy="31968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825EF3-35EF-A86A-380D-C62B6FA0C00D}"/>
              </a:ext>
            </a:extLst>
          </p:cNvPr>
          <p:cNvSpPr txBox="1"/>
          <p:nvPr/>
        </p:nvSpPr>
        <p:spPr>
          <a:xfrm>
            <a:off x="5124398" y="355247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Elon Musk</a:t>
            </a:r>
            <a:r>
              <a:rPr lang="en-US" dirty="0"/>
              <a:t>: SpaceX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243ADA-C165-80D1-4915-A43CA31CB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1" y="1235575"/>
            <a:ext cx="3676443" cy="3365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9238A4-0BA8-3485-F95F-C2F09D85B5C4}"/>
              </a:ext>
            </a:extLst>
          </p:cNvPr>
          <p:cNvSpPr txBox="1"/>
          <p:nvPr/>
        </p:nvSpPr>
        <p:spPr>
          <a:xfrm>
            <a:off x="711200" y="4851400"/>
            <a:ext cx="264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Patricia Obo-Nai </a:t>
            </a:r>
            <a:r>
              <a:rPr lang="en-US" dirty="0"/>
              <a:t>–</a:t>
            </a:r>
          </a:p>
          <a:p>
            <a:r>
              <a:rPr lang="en-US" dirty="0"/>
              <a:t>Digital Transformation &amp;</a:t>
            </a:r>
          </a:p>
          <a:p>
            <a:r>
              <a:rPr lang="en-US" dirty="0"/>
              <a:t>Network in Ghana</a:t>
            </a:r>
          </a:p>
        </p:txBody>
      </p:sp>
      <p:pic>
        <p:nvPicPr>
          <p:cNvPr id="1034" name="Picture 10" descr="FIN Awardee: Dr Akinwumi Adesina, President, African Development Bank -  Foreign Investment Network">
            <a:extLst>
              <a:ext uri="{FF2B5EF4-FFF2-40B4-BE49-F238E27FC236}">
                <a16:creationId xmlns:a16="http://schemas.microsoft.com/office/drawing/2014/main" id="{7B5A7F8B-1A69-1BCF-8BDE-5EF69209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14" y="914400"/>
            <a:ext cx="3356475" cy="3356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5EDDB8-DCF9-107E-903D-4CA7193F562C}"/>
              </a:ext>
            </a:extLst>
          </p:cNvPr>
          <p:cNvSpPr txBox="1"/>
          <p:nvPr/>
        </p:nvSpPr>
        <p:spPr>
          <a:xfrm>
            <a:off x="8559800" y="4724400"/>
            <a:ext cx="326666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Akinwumi</a:t>
            </a:r>
            <a:r>
              <a:rPr lang="en-US" b="1" dirty="0"/>
              <a:t> Adesina </a:t>
            </a:r>
            <a:r>
              <a:rPr lang="en-US" dirty="0"/>
              <a:t>– High 5s</a:t>
            </a:r>
          </a:p>
          <a:p>
            <a:r>
              <a:rPr lang="en-US" dirty="0"/>
              <a:t>Initiative </a:t>
            </a:r>
            <a:r>
              <a:rPr lang="en-US" sz="1400" dirty="0"/>
              <a:t>(Light Up &amp; Power Africa, </a:t>
            </a:r>
          </a:p>
          <a:p>
            <a:r>
              <a:rPr lang="en-US" sz="1400" dirty="0"/>
              <a:t>Feed Africa, Industrialize Africa, </a:t>
            </a:r>
          </a:p>
          <a:p>
            <a:r>
              <a:rPr lang="en-US" sz="1400" dirty="0"/>
              <a:t>Integrate Africa, Improve the</a:t>
            </a:r>
          </a:p>
          <a:p>
            <a:r>
              <a:rPr lang="en-US" sz="1400" dirty="0"/>
              <a:t>Quality of Life for the people of </a:t>
            </a:r>
          </a:p>
          <a:p>
            <a:r>
              <a:rPr lang="en-US" sz="1400" dirty="0"/>
              <a:t>Africa)</a:t>
            </a:r>
          </a:p>
        </p:txBody>
      </p:sp>
    </p:spTree>
    <p:extLst>
      <p:ext uri="{BB962C8B-B14F-4D97-AF65-F5344CB8AC3E}">
        <p14:creationId xmlns:p14="http://schemas.microsoft.com/office/powerpoint/2010/main" val="37513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0F3D-7D47-A94A-8E9F-DF8027D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844-A6E1-1743-93A8-7F57BA5CAED8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C3B5-DC14-954E-9C19-C62140C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9CA-1C9A-7045-8861-E037249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10</a:t>
            </a:fld>
            <a:endParaRPr lang="en-US"/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63AE01D2-4F94-A795-BF20-CA22F8B4E2A3}"/>
              </a:ext>
            </a:extLst>
          </p:cNvPr>
          <p:cNvSpPr/>
          <p:nvPr/>
        </p:nvSpPr>
        <p:spPr>
          <a:xfrm>
            <a:off x="-2381" y="-49765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1" y="444127"/>
            <a:ext cx="11558588" cy="3781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Studies and Examples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4C114-2291-BCFB-723B-E553F4F07F16}"/>
              </a:ext>
            </a:extLst>
          </p:cNvPr>
          <p:cNvSpPr txBox="1"/>
          <p:nvPr/>
        </p:nvSpPr>
        <p:spPr>
          <a:xfrm>
            <a:off x="952500" y="18415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out of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23B93-835E-EC11-C862-ADEA59EEDE4A}"/>
              </a:ext>
            </a:extLst>
          </p:cNvPr>
          <p:cNvSpPr txBox="1"/>
          <p:nvPr/>
        </p:nvSpPr>
        <p:spPr>
          <a:xfrm>
            <a:off x="2031344" y="1866189"/>
            <a:ext cx="393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Ghana’ Cocoa Sustainability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5D7F6-0390-835A-B093-233475B45356}"/>
              </a:ext>
            </a:extLst>
          </p:cNvPr>
          <p:cNvSpPr txBox="1"/>
          <p:nvPr/>
        </p:nvSpPr>
        <p:spPr>
          <a:xfrm>
            <a:off x="6565900" y="2286000"/>
            <a:ext cx="5468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</a:t>
            </a:r>
          </a:p>
          <a:p>
            <a:r>
              <a:rPr lang="en-US" b="1" dirty="0"/>
              <a:t>- Ensuring sustainable cocoa production amidst</a:t>
            </a:r>
          </a:p>
          <a:p>
            <a:r>
              <a:rPr lang="en-US" b="1" dirty="0"/>
              <a:t>Climate change, deforestation, and fluctuating </a:t>
            </a:r>
          </a:p>
          <a:p>
            <a:r>
              <a:rPr lang="en-US" b="1" dirty="0"/>
              <a:t>market prices;</a:t>
            </a:r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C2261-0103-FBE5-868C-25FD0B511F43}"/>
              </a:ext>
            </a:extLst>
          </p:cNvPr>
          <p:cNvSpPr txBox="1"/>
          <p:nvPr/>
        </p:nvSpPr>
        <p:spPr>
          <a:xfrm>
            <a:off x="6565900" y="3902345"/>
            <a:ext cx="44294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Success</a:t>
            </a:r>
            <a:r>
              <a:rPr lang="en-US" dirty="0"/>
              <a:t>:</a:t>
            </a:r>
          </a:p>
          <a:p>
            <a:r>
              <a:rPr lang="en-US" dirty="0"/>
              <a:t>- </a:t>
            </a:r>
            <a:r>
              <a:rPr lang="en-US" b="1" dirty="0"/>
              <a:t>Implemented programs with focus on</a:t>
            </a:r>
          </a:p>
          <a:p>
            <a:r>
              <a:rPr lang="en-US" b="1" dirty="0"/>
              <a:t>Sustainable farming practices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Reforestation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Fair Trade certification</a:t>
            </a:r>
          </a:p>
          <a:p>
            <a:r>
              <a:rPr lang="en-US" dirty="0"/>
              <a:t> </a:t>
            </a:r>
            <a:endParaRPr lang="en-US" b="1" dirty="0"/>
          </a:p>
        </p:txBody>
      </p:sp>
      <p:pic>
        <p:nvPicPr>
          <p:cNvPr id="4098" name="Picture 2" descr="Sustainable cocoa initiative - Transparency Pathway">
            <a:extLst>
              <a:ext uri="{FF2B5EF4-FFF2-40B4-BE49-F238E27FC236}">
                <a16:creationId xmlns:a16="http://schemas.microsoft.com/office/drawing/2014/main" id="{84C76837-6B6F-54BB-D8A6-6DBC4FF5D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" y="2335769"/>
            <a:ext cx="5118089" cy="34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0F3D-7D47-A94A-8E9F-DF8027D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844-A6E1-1743-93A8-7F57BA5CAED8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C3B5-DC14-954E-9C19-C62140C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9CA-1C9A-7045-8861-E037249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11</a:t>
            </a:fld>
            <a:endParaRPr lang="en-US"/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63AE01D2-4F94-A795-BF20-CA22F8B4E2A3}"/>
              </a:ext>
            </a:extLst>
          </p:cNvPr>
          <p:cNvSpPr/>
          <p:nvPr/>
        </p:nvSpPr>
        <p:spPr>
          <a:xfrm>
            <a:off x="-2381" y="-49765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1" y="444127"/>
            <a:ext cx="11558588" cy="3781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Studies and Examples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4C114-2291-BCFB-723B-E553F4F07F16}"/>
              </a:ext>
            </a:extLst>
          </p:cNvPr>
          <p:cNvSpPr txBox="1"/>
          <p:nvPr/>
        </p:nvSpPr>
        <p:spPr>
          <a:xfrm>
            <a:off x="952500" y="18415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out of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23B93-835E-EC11-C862-ADEA59EEDE4A}"/>
              </a:ext>
            </a:extLst>
          </p:cNvPr>
          <p:cNvSpPr txBox="1"/>
          <p:nvPr/>
        </p:nvSpPr>
        <p:spPr>
          <a:xfrm>
            <a:off x="2042745" y="1765882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Fukushima Daiichi Nuclear Disaster</a:t>
            </a:r>
          </a:p>
          <a:p>
            <a:r>
              <a:rPr lang="en-US" b="1" dirty="0"/>
              <a:t>Response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5D7F6-0390-835A-B093-233475B45356}"/>
              </a:ext>
            </a:extLst>
          </p:cNvPr>
          <p:cNvSpPr txBox="1"/>
          <p:nvPr/>
        </p:nvSpPr>
        <p:spPr>
          <a:xfrm>
            <a:off x="6565900" y="2286000"/>
            <a:ext cx="5327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Nuclear plant severely damaged by an </a:t>
            </a:r>
          </a:p>
          <a:p>
            <a:r>
              <a:rPr lang="en-US" b="1" dirty="0"/>
              <a:t>Earthquake and tsunami in 2011, resulting in a </a:t>
            </a:r>
          </a:p>
          <a:p>
            <a:r>
              <a:rPr lang="en-US" b="1" dirty="0"/>
              <a:t>Nuclear meltdown</a:t>
            </a:r>
          </a:p>
          <a:p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C2261-0103-FBE5-868C-25FD0B511F43}"/>
              </a:ext>
            </a:extLst>
          </p:cNvPr>
          <p:cNvSpPr txBox="1"/>
          <p:nvPr/>
        </p:nvSpPr>
        <p:spPr>
          <a:xfrm>
            <a:off x="6565900" y="3902345"/>
            <a:ext cx="53655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Success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The response team worked tirelessly under</a:t>
            </a:r>
          </a:p>
          <a:p>
            <a:r>
              <a:rPr lang="en-US" b="1" dirty="0"/>
              <a:t>Hazardous conditions to stabilize the reactors, </a:t>
            </a:r>
          </a:p>
          <a:p>
            <a:r>
              <a:rPr lang="en-US" b="1" dirty="0"/>
              <a:t>Mitigating radiation leaks.</a:t>
            </a:r>
          </a:p>
          <a:p>
            <a:endParaRPr lang="en-US" b="1" dirty="0"/>
          </a:p>
          <a:p>
            <a:r>
              <a:rPr lang="en-US" b="1" dirty="0"/>
              <a:t>Their resilience and dedication helped prevent </a:t>
            </a:r>
          </a:p>
          <a:p>
            <a:r>
              <a:rPr lang="en-US" b="1" dirty="0"/>
              <a:t>a more catastrophic disaster.</a:t>
            </a:r>
          </a:p>
          <a:p>
            <a:r>
              <a:rPr lang="en-US" dirty="0"/>
              <a:t> </a:t>
            </a:r>
            <a:endParaRPr lang="en-US" b="1" dirty="0"/>
          </a:p>
        </p:txBody>
      </p:sp>
      <p:pic>
        <p:nvPicPr>
          <p:cNvPr id="6146" name="Picture 2" descr="Fukushima Daiichi Nuclear Disaster - Notes From NAP">
            <a:extLst>
              <a:ext uri="{FF2B5EF4-FFF2-40B4-BE49-F238E27FC236}">
                <a16:creationId xmlns:a16="http://schemas.microsoft.com/office/drawing/2014/main" id="{A465FEF2-5EB7-B444-64D9-8353E641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412213"/>
            <a:ext cx="4657166" cy="31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99413"/>
            <a:ext cx="11558588" cy="4421987"/>
          </a:xfrm>
        </p:spPr>
        <p:txBody>
          <a:bodyPr/>
          <a:lstStyle/>
          <a:p>
            <a:r>
              <a:rPr lang="en-GB" dirty="0">
                <a:effectLst/>
                <a:latin typeface="Helvetica Neue" panose="02000503000000020004" pitchFamily="2" charset="0"/>
              </a:rPr>
              <a:t>Navigating uncertainty in projects requires a proactive, adaptable, and strategic approach.</a:t>
            </a:r>
          </a:p>
          <a:p>
            <a:endParaRPr lang="en-GB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2000" b="1" dirty="0"/>
              <a:t>Risk Management</a:t>
            </a:r>
          </a:p>
          <a:p>
            <a:pPr>
              <a:spcBef>
                <a:spcPts val="0"/>
              </a:spcBef>
            </a:pPr>
            <a:r>
              <a:rPr lang="en-US" dirty="0"/>
              <a:t>       </a:t>
            </a:r>
            <a:r>
              <a:rPr lang="en-US" sz="1400" dirty="0"/>
              <a:t>- Identify Risks Early | Develop Contingency Plan | Monitor Continuously</a:t>
            </a:r>
          </a:p>
          <a:p>
            <a:r>
              <a:rPr lang="en-US" sz="2000" b="1" dirty="0"/>
              <a:t>2.    Agile and Adaptive Planning</a:t>
            </a:r>
          </a:p>
          <a:p>
            <a:r>
              <a:rPr lang="en-US" sz="1400" dirty="0"/>
              <a:t>          - Adopt Agile Methodologies | Prioritize Flexibility</a:t>
            </a:r>
          </a:p>
          <a:p>
            <a:r>
              <a:rPr lang="en-US" sz="2000" b="1" dirty="0"/>
              <a:t>3.    Stakeholder Engagement</a:t>
            </a:r>
          </a:p>
          <a:p>
            <a:r>
              <a:rPr lang="en-US" sz="2000" dirty="0"/>
              <a:t>        - </a:t>
            </a:r>
            <a:r>
              <a:rPr lang="en-US" sz="1400" dirty="0"/>
              <a:t>Communicate Regularly | Build Relationships | Manage Expectations</a:t>
            </a:r>
          </a:p>
          <a:p>
            <a:r>
              <a:rPr lang="en-US" sz="2000" b="1" dirty="0"/>
              <a:t>4.    Continuous Improvement</a:t>
            </a:r>
          </a:p>
          <a:p>
            <a:r>
              <a:rPr lang="en-US" sz="1400" dirty="0"/>
              <a:t>           - Regular Reviews | Document Lessons Learned </a:t>
            </a:r>
          </a:p>
          <a:p>
            <a:r>
              <a:rPr lang="en-US" sz="2000" b="1" dirty="0"/>
              <a:t>5.    Utilize Technology</a:t>
            </a:r>
          </a:p>
          <a:p>
            <a:r>
              <a:rPr lang="en-US" sz="1400" dirty="0"/>
              <a:t>           - Leverage Project Management Software | Implement Data Analytics | Embrace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0F3D-7D47-A94A-8E9F-DF8027D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E7E5-71A7-B343-91B4-8D0C3FAA8CD4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C3B5-DC14-954E-9C19-C62140C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9CA-1C9A-7045-8861-E037249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12</a:t>
            </a:fld>
            <a:endParaRPr lang="en-US"/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24117861-95E5-7A97-9BC7-30F33F68E2E7}"/>
              </a:ext>
            </a:extLst>
          </p:cNvPr>
          <p:cNvSpPr/>
          <p:nvPr/>
        </p:nvSpPr>
        <p:spPr>
          <a:xfrm>
            <a:off x="-2381" y="-49765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71" y="424239"/>
            <a:ext cx="11558588" cy="3781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Practical Takeaways</a:t>
            </a:r>
          </a:p>
        </p:txBody>
      </p:sp>
    </p:spTree>
    <p:extLst>
      <p:ext uri="{BB962C8B-B14F-4D97-AF65-F5344CB8AC3E}">
        <p14:creationId xmlns:p14="http://schemas.microsoft.com/office/powerpoint/2010/main" val="3107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413001"/>
            <a:ext cx="7927975" cy="3149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Integration of Advanced Technologies</a:t>
            </a:r>
          </a:p>
          <a:p>
            <a:pPr marL="457200" indent="-457200">
              <a:buAutoNum type="arabicPeriod"/>
            </a:pPr>
            <a:r>
              <a:rPr lang="en-US" sz="2000" dirty="0"/>
              <a:t>Agile and Adaptive Methodologies</a:t>
            </a:r>
          </a:p>
          <a:p>
            <a:pPr marL="457200" indent="-457200">
              <a:buAutoNum type="arabicPeriod"/>
            </a:pPr>
            <a:r>
              <a:rPr lang="en-US" sz="2000" dirty="0"/>
              <a:t>Focus on Human-Centric Project Management</a:t>
            </a:r>
          </a:p>
          <a:p>
            <a:pPr marL="457200" indent="-457200">
              <a:buAutoNum type="arabicPeriod"/>
            </a:pPr>
            <a:r>
              <a:rPr lang="en-US" sz="2000" dirty="0"/>
              <a:t>Global Collaboration and Remote Work</a:t>
            </a:r>
          </a:p>
          <a:p>
            <a:pPr marL="457200" indent="-457200">
              <a:buAutoNum type="arabicPeriod"/>
            </a:pPr>
            <a:r>
              <a:rPr lang="en-US" sz="2000" dirty="0"/>
              <a:t>Enhanced Risk Management and Resilience</a:t>
            </a:r>
          </a:p>
          <a:p>
            <a:pPr marL="457200" indent="-457200">
              <a:buAutoNum type="arabicPeriod"/>
            </a:pPr>
            <a:r>
              <a:rPr lang="en-US" sz="2000" dirty="0"/>
              <a:t>Data-Driven Decision Making</a:t>
            </a:r>
          </a:p>
          <a:p>
            <a:pPr marL="457200" indent="-457200">
              <a:buAutoNum type="arabicPeriod"/>
            </a:pPr>
            <a:r>
              <a:rPr lang="en-US" sz="2000" dirty="0"/>
              <a:t>Improved Stakeholder Engagement and Communication</a:t>
            </a:r>
          </a:p>
          <a:p>
            <a:pPr marL="457200" indent="-457200">
              <a:buAutoNum type="arabicPeriod"/>
            </a:pPr>
            <a:r>
              <a:rPr lang="en-US" sz="2000" dirty="0"/>
              <a:t>Lifelong Learning and Skills Development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r>
              <a:rPr lang="en-US" sz="2000" dirty="0"/>
              <a:t>                               </a:t>
            </a:r>
            <a:r>
              <a:rPr lang="en-US" sz="2000" b="1" dirty="0">
                <a:solidFill>
                  <a:srgbClr val="002060"/>
                </a:solidFill>
              </a:rPr>
              <a:t>Be INTENTIONAL!!!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0F3D-7D47-A94A-8E9F-DF8027D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2FFA-3430-CE47-BFAF-1C63EB0CCD5F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C3B5-DC14-954E-9C19-C62140C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9CA-1C9A-7045-8861-E037249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13</a:t>
            </a:fld>
            <a:endParaRPr lang="en-US"/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01404A83-B23D-0785-B19B-9D77BA6009DA}"/>
              </a:ext>
            </a:extLst>
          </p:cNvPr>
          <p:cNvSpPr/>
          <p:nvPr/>
        </p:nvSpPr>
        <p:spPr>
          <a:xfrm>
            <a:off x="0" y="0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Vision for the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D8F8D-D9FE-3F8B-4AC4-88A4F393ADBF}"/>
              </a:ext>
            </a:extLst>
          </p:cNvPr>
          <p:cNvSpPr txBox="1"/>
          <p:nvPr/>
        </p:nvSpPr>
        <p:spPr>
          <a:xfrm>
            <a:off x="127000" y="1909567"/>
            <a:ext cx="852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visionary aspects that are likely to shape the future of project management:</a:t>
            </a:r>
          </a:p>
        </p:txBody>
      </p:sp>
    </p:spTree>
    <p:extLst>
      <p:ext uri="{BB962C8B-B14F-4D97-AF65-F5344CB8AC3E}">
        <p14:creationId xmlns:p14="http://schemas.microsoft.com/office/powerpoint/2010/main" val="17372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BD04-9DCA-5643-8517-4E14A88AE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0100" y="1825625"/>
            <a:ext cx="6096000" cy="421005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 LinkedIn: Jumoke Lafenwa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Instagram: Jumoke Lafenwa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Facebook: Jumoke Lafenwa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YouTube: Jumoke Lafenwa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X: Jumieb2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jlafenwa@gmail.com</a:t>
            </a:r>
            <a:endParaRPr lang="en-US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WhatsApp: 0244 544 964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2A9D224-2EAC-D346-A18F-2AE22D1E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17F9-C5AE-424C-973E-A528052B0088}" type="datetime3">
              <a:rPr lang="en-GB" smtClean="0"/>
              <a:t>23 July, 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0AD5393-5052-7749-9E04-27EE188D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FB394F-8BBC-A04B-99D6-0FBE56B6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14</a:t>
            </a:fld>
            <a:endParaRPr lang="en-US"/>
          </a:p>
        </p:txBody>
      </p:sp>
      <p:sp>
        <p:nvSpPr>
          <p:cNvPr id="15" name="Terminator 14">
            <a:extLst>
              <a:ext uri="{FF2B5EF4-FFF2-40B4-BE49-F238E27FC236}">
                <a16:creationId xmlns:a16="http://schemas.microsoft.com/office/drawing/2014/main" id="{BAB5DDB6-7EB1-0EFB-4C0C-1BF6383F99F1}"/>
              </a:ext>
            </a:extLst>
          </p:cNvPr>
          <p:cNvSpPr/>
          <p:nvPr/>
        </p:nvSpPr>
        <p:spPr>
          <a:xfrm>
            <a:off x="55562" y="18961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B1C865-7EDB-C3D5-1681-CCFCD644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9" y="302839"/>
            <a:ext cx="3822701" cy="3781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Connect</a:t>
            </a:r>
          </a:p>
        </p:txBody>
      </p:sp>
    </p:spTree>
    <p:extLst>
      <p:ext uri="{BB962C8B-B14F-4D97-AF65-F5344CB8AC3E}">
        <p14:creationId xmlns:p14="http://schemas.microsoft.com/office/powerpoint/2010/main" val="36479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8140-24C0-B646-8E82-5F287928D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0327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57F3D19-9331-B24D-BB00-4D2D4BFA95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/>
          <a:srcRect/>
          <a:stretch/>
        </p:blipFill>
        <p:spPr>
          <a:xfrm>
            <a:off x="5854588" y="0"/>
            <a:ext cx="6337411" cy="674518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8D166-FF5E-B24D-A2E8-16921FACF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325" y="4821100"/>
            <a:ext cx="5032375" cy="431800"/>
          </a:xfrm>
        </p:spPr>
        <p:txBody>
          <a:bodyPr/>
          <a:lstStyle/>
          <a:p>
            <a:r>
              <a:rPr lang="en-US" sz="2400" b="1" i="0" u="none" strike="noStrike" dirty="0">
                <a:solidFill>
                  <a:srgbClr val="002060"/>
                </a:solidFill>
                <a:effectLst/>
                <a:latin typeface="+mj-lt"/>
              </a:rPr>
              <a:t>Jumoke Lafenwa </a:t>
            </a:r>
            <a:r>
              <a:rPr lang="en-US" sz="900" b="1" i="0" u="none" strike="noStrike" dirty="0">
                <a:solidFill>
                  <a:srgbClr val="002060"/>
                </a:solidFill>
                <a:effectLst/>
                <a:latin typeface="+mn-lt"/>
              </a:rPr>
              <a:t>MRes., MBA, Eng., MBA, PMP</a:t>
            </a:r>
            <a:r>
              <a:rPr lang="en-US" sz="900" b="1" i="0" u="none" strike="noStrike" baseline="30000" dirty="0">
                <a:solidFill>
                  <a:srgbClr val="002060"/>
                </a:solidFill>
                <a:effectLst/>
                <a:latin typeface="+mn-lt"/>
              </a:rPr>
              <a:t>®</a:t>
            </a:r>
            <a:r>
              <a:rPr lang="en-US" sz="900" b="1" i="0" u="none" strike="noStrike" dirty="0">
                <a:solidFill>
                  <a:srgbClr val="002060"/>
                </a:solidFill>
                <a:effectLst/>
                <a:latin typeface="+mn-lt"/>
              </a:rPr>
              <a:t>, PMI-PBA</a:t>
            </a:r>
            <a:r>
              <a:rPr lang="en-US" sz="900" b="1" i="0" u="none" strike="noStrike" baseline="30000" dirty="0">
                <a:solidFill>
                  <a:srgbClr val="002060"/>
                </a:solidFill>
                <a:effectLst/>
                <a:latin typeface="+mn-lt"/>
              </a:rPr>
              <a:t>® </a:t>
            </a:r>
            <a:r>
              <a:rPr lang="en-US" sz="900" b="1" i="0" u="none" strike="noStrike" dirty="0">
                <a:solidFill>
                  <a:srgbClr val="002060"/>
                </a:solidFill>
                <a:effectLst/>
                <a:latin typeface="+mn-lt"/>
              </a:rPr>
              <a:t>, PMI- PBA</a:t>
            </a:r>
            <a:r>
              <a:rPr lang="en-US" sz="900" b="1" i="0" u="none" strike="noStrike" baseline="30000" dirty="0">
                <a:solidFill>
                  <a:srgbClr val="002060"/>
                </a:solidFill>
                <a:effectLst/>
                <a:latin typeface="+mn-lt"/>
              </a:rPr>
              <a:t>®</a:t>
            </a:r>
            <a:r>
              <a:rPr lang="en-US" sz="900" b="1" i="0" u="none" strike="noStrike" dirty="0">
                <a:solidFill>
                  <a:srgbClr val="002060"/>
                </a:solidFill>
                <a:effectLst/>
                <a:latin typeface="+mn-lt"/>
              </a:rPr>
              <a:t>, </a:t>
            </a:r>
            <a:r>
              <a:rPr lang="en-US" sz="900" b="1" i="0" u="none" strike="noStrike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+mn-lt"/>
              </a:rPr>
              <a:t>PMI AH-MC</a:t>
            </a:r>
            <a:r>
              <a:rPr lang="en-US" sz="900" b="1" i="0" u="none" strike="noStrike" baseline="30000" dirty="0">
                <a:solidFill>
                  <a:srgbClr val="002060"/>
                </a:solidFill>
                <a:effectLst/>
                <a:latin typeface="+mn-lt"/>
              </a:rPr>
              <a:t>®</a:t>
            </a:r>
            <a:r>
              <a:rPr lang="en-US" sz="900" b="0" i="0" u="none" strike="noStrike" baseline="30000" dirty="0">
                <a:solidFill>
                  <a:srgbClr val="002060"/>
                </a:solidFill>
                <a:effectLst/>
                <a:latin typeface="+mn-lt"/>
              </a:rPr>
              <a:t> </a:t>
            </a:r>
            <a:r>
              <a:rPr lang="en-US" sz="900" b="1" i="0" u="none" strike="noStrike" dirty="0">
                <a:solidFill>
                  <a:srgbClr val="002060"/>
                </a:solidFill>
                <a:effectLst/>
                <a:latin typeface="+mn-lt"/>
              </a:rPr>
              <a:t>SMC™, SAMC™</a:t>
            </a:r>
            <a:endParaRPr lang="en-US" sz="9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2060"/>
                </a:solidFill>
              </a:rPr>
              <a:t>Immediate Past President</a:t>
            </a:r>
            <a:r>
              <a:rPr lang="en-US" sz="1400" dirty="0">
                <a:solidFill>
                  <a:srgbClr val="002060"/>
                </a:solidFill>
              </a:rPr>
              <a:t>, PMI Ghana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2060"/>
                </a:solidFill>
              </a:rPr>
              <a:t>Managing Partner</a:t>
            </a:r>
            <a:r>
              <a:rPr lang="en-US" sz="1400" dirty="0">
                <a:solidFill>
                  <a:srgbClr val="002060"/>
                </a:solidFill>
              </a:rPr>
              <a:t>, Okin Value</a:t>
            </a:r>
          </a:p>
          <a:p>
            <a:r>
              <a:rPr lang="en-US" sz="1200" b="1" dirty="0">
                <a:solidFill>
                  <a:srgbClr val="002060"/>
                </a:solidFill>
              </a:rPr>
              <a:t>25 July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A3422-D5F8-8C43-B045-0925B42D2AD7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023601" y="5172075"/>
            <a:ext cx="863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D96B4-305A-4F42-9B76-0425B3186D9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023601" y="2251810"/>
            <a:ext cx="864453" cy="864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DF9BD-9573-7945-97B0-1771DC628DB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059990" y="1285875"/>
            <a:ext cx="847725" cy="8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06E5FF-8324-5D43-937B-70C0312BAE3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037890" y="3233738"/>
            <a:ext cx="849311" cy="849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F3B0A9-D53F-2442-A54C-8DD122CF49A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116003" y="2262188"/>
            <a:ext cx="854075" cy="854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3F3BB8-68E6-154D-8AC8-B9B2E5B7FC9B}"/>
              </a:ext>
            </a:extLst>
          </p:cNvPr>
          <p:cNvPicPr>
            <a:picLocks noChangeAspect="1"/>
          </p:cNvPicPr>
          <p:nvPr/>
        </p:nvPicPr>
        <p:blipFill>
          <a:blip>
            <a:lum bright="100000"/>
          </a:blip>
          <a:stretch>
            <a:fillRect/>
          </a:stretch>
        </p:blipFill>
        <p:spPr>
          <a:xfrm>
            <a:off x="11023601" y="1289844"/>
            <a:ext cx="849312" cy="849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459CD9-8D13-AE4D-A556-625F46F5F057}"/>
              </a:ext>
            </a:extLst>
          </p:cNvPr>
          <p:cNvPicPr>
            <a:picLocks noChangeAspect="1"/>
          </p:cNvPicPr>
          <p:nvPr/>
        </p:nvPicPr>
        <p:blipFill>
          <a:blip>
            <a:lum bright="100000"/>
          </a:blip>
          <a:stretch>
            <a:fillRect/>
          </a:stretch>
        </p:blipFill>
        <p:spPr>
          <a:xfrm>
            <a:off x="10044113" y="4198938"/>
            <a:ext cx="869156" cy="869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96E50C-C0CC-8F47-A4F3-0CE6DDBADC7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078913" y="5187950"/>
            <a:ext cx="847725" cy="847725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A399C4-D661-5738-78C7-A9FE59AE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09" y="1717674"/>
            <a:ext cx="6035675" cy="357325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Navigating Uncertainty: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B30D42C-0518-4FDF-7DAF-0D81CDD20C74}"/>
              </a:ext>
            </a:extLst>
          </p:cNvPr>
          <p:cNvSpPr txBox="1">
            <a:spLocks/>
          </p:cNvSpPr>
          <p:nvPr/>
        </p:nvSpPr>
        <p:spPr>
          <a:xfrm>
            <a:off x="59358" y="2290199"/>
            <a:ext cx="5529883" cy="357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Sustainable Project Management in a Changing World</a:t>
            </a:r>
          </a:p>
        </p:txBody>
      </p:sp>
    </p:spTree>
    <p:extLst>
      <p:ext uri="{BB962C8B-B14F-4D97-AF65-F5344CB8AC3E}">
        <p14:creationId xmlns:p14="http://schemas.microsoft.com/office/powerpoint/2010/main" val="224365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F3D1-978A-7C4E-9DA7-0D1562E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692400"/>
            <a:ext cx="8242300" cy="3663577"/>
          </a:xfrm>
        </p:spPr>
        <p:txBody>
          <a:bodyPr/>
          <a:lstStyle/>
          <a:p>
            <a:endParaRPr lang="en-GB" dirty="0">
              <a:effectLst/>
              <a:latin typeface="Helvetica Neue" panose="02000503000000020004" pitchFamily="2" charset="0"/>
              <a:hlinkClick r:id="rId2"/>
            </a:endParaRPr>
          </a:p>
          <a:p>
            <a:endParaRPr lang="en-GB" dirty="0">
              <a:latin typeface="Helvetica Neue" panose="02000503000000020004" pitchFamily="2" charset="0"/>
              <a:hlinkClick r:id="rId2"/>
            </a:endParaRPr>
          </a:p>
          <a:p>
            <a:endParaRPr lang="en-GB" dirty="0">
              <a:effectLst/>
              <a:latin typeface="Helvetica Neue" panose="02000503000000020004" pitchFamily="2" charset="0"/>
              <a:hlinkClick r:id="rId2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  <a:hlinkClick r:id="rId2"/>
              </a:rPr>
              <a:t>https://youtu.be/XZfmT8_jkCM?si=A9sOVBjME9tkBgiM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0F3D-7D47-A94A-8E9F-DF8027D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23-4727-5242-9C1C-77256D6F837D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C3B5-DC14-954E-9C19-C62140C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9CA-1C9A-7045-8861-E037249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5DCF2-20D8-6E71-B1BF-8BDEF0B2891D}"/>
              </a:ext>
            </a:extLst>
          </p:cNvPr>
          <p:cNvSpPr txBox="1"/>
          <p:nvPr/>
        </p:nvSpPr>
        <p:spPr>
          <a:xfrm>
            <a:off x="3049929" y="3108728"/>
            <a:ext cx="60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US" dirty="0"/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4D8CEB37-0D34-78A5-7742-46EB7C47ECA8}"/>
              </a:ext>
            </a:extLst>
          </p:cNvPr>
          <p:cNvSpPr/>
          <p:nvPr/>
        </p:nvSpPr>
        <p:spPr>
          <a:xfrm>
            <a:off x="0" y="0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8" y="586569"/>
            <a:ext cx="11558588" cy="3781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AD740E-0942-AD7D-DD17-1EEEC23E8763}"/>
              </a:ext>
            </a:extLst>
          </p:cNvPr>
          <p:cNvSpPr txBox="1"/>
          <p:nvPr/>
        </p:nvSpPr>
        <p:spPr>
          <a:xfrm>
            <a:off x="889000" y="2265226"/>
            <a:ext cx="832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Navigating Uncertainty: Solutions for a Changing World</a:t>
            </a:r>
          </a:p>
        </p:txBody>
      </p:sp>
    </p:spTree>
    <p:extLst>
      <p:ext uri="{BB962C8B-B14F-4D97-AF65-F5344CB8AC3E}">
        <p14:creationId xmlns:p14="http://schemas.microsoft.com/office/powerpoint/2010/main" val="3764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751F0-FBD2-DA7D-6A61-2A8BB511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90F9-BC19-BD4E-AC90-64CD7A8C1B66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8230-679B-983D-4369-7AA1403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AF21-1CF7-E2E9-A92A-88BDC1A9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4</a:t>
            </a:fld>
            <a:endParaRPr lang="en-US"/>
          </a:p>
        </p:txBody>
      </p:sp>
      <p:sp>
        <p:nvSpPr>
          <p:cNvPr id="19" name="Terminator 18">
            <a:extLst>
              <a:ext uri="{FF2B5EF4-FFF2-40B4-BE49-F238E27FC236}">
                <a16:creationId xmlns:a16="http://schemas.microsoft.com/office/drawing/2014/main" id="{F6C35D8E-7EEA-0577-0443-32DDA0ED0CC4}"/>
              </a:ext>
            </a:extLst>
          </p:cNvPr>
          <p:cNvSpPr/>
          <p:nvPr/>
        </p:nvSpPr>
        <p:spPr>
          <a:xfrm>
            <a:off x="0" y="-19601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FF46C-C90F-939C-9C23-B98F6EFF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594664"/>
            <a:ext cx="9680575" cy="378198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Global Landscape</a:t>
            </a:r>
            <a:r>
              <a:rPr lang="en-US" dirty="0">
                <a:solidFill>
                  <a:schemeClr val="bg1"/>
                </a:solidFill>
              </a:rPr>
              <a:t>: increasing uncertainty + complexity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4A57B1-8002-EB2D-9B61-4D0FFF5BAB6D}"/>
              </a:ext>
            </a:extLst>
          </p:cNvPr>
          <p:cNvSpPr txBox="1"/>
          <p:nvPr/>
        </p:nvSpPr>
        <p:spPr>
          <a:xfrm>
            <a:off x="558800" y="2159000"/>
            <a:ext cx="7622471" cy="3584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/>
              <a:t> Technological Advancements and Digital Transformation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/>
              <a:t> Economic Volatility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/>
              <a:t> Environmental and Sustainability Concerns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/>
              <a:t> Social and Political Instability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/>
              <a:t> Health Crises and Pandemic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/>
              <a:t> Stakeholder Expectations and Engagement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/>
              <a:t> Agile and Hybrid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6557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3FAC-F2D3-5C4C-85F4-03F69C5D1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5" y="1904665"/>
            <a:ext cx="3111782" cy="589903"/>
          </a:xfrm>
        </p:spPr>
        <p:txBody>
          <a:bodyPr/>
          <a:lstStyle/>
          <a:p>
            <a:r>
              <a:rPr lang="en-US" b="1" dirty="0"/>
              <a:t>Embracing Agility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6961E-08C8-494F-9CAE-896B36BBA20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74488" y="1795249"/>
            <a:ext cx="2699412" cy="404368"/>
          </a:xfrm>
        </p:spPr>
        <p:txBody>
          <a:bodyPr/>
          <a:lstStyle/>
          <a:p>
            <a:r>
              <a:rPr lang="en-US" b="1" dirty="0"/>
              <a:t>Risk Management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B165E-AD56-5E43-AC4D-FA431238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572C-9B8B-374A-862D-1CD399F0AC48}" type="datetime3">
              <a:rPr lang="en-GB" smtClean="0"/>
              <a:t>23 July,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A17F2-52AA-1243-82DE-735B9FC1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736B3-902F-AC44-BD0C-4A8AD9E6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E30D943-4626-C3DE-8404-8E54B1A2DE4A}"/>
              </a:ext>
            </a:extLst>
          </p:cNvPr>
          <p:cNvSpPr txBox="1">
            <a:spLocks/>
          </p:cNvSpPr>
          <p:nvPr/>
        </p:nvSpPr>
        <p:spPr>
          <a:xfrm>
            <a:off x="7765520" y="1835045"/>
            <a:ext cx="3727184" cy="365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Stakeholder Engagement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009EDF-7C89-95B8-66CC-860798DD462E}"/>
              </a:ext>
            </a:extLst>
          </p:cNvPr>
          <p:cNvSpPr txBox="1">
            <a:spLocks/>
          </p:cNvSpPr>
          <p:nvPr/>
        </p:nvSpPr>
        <p:spPr>
          <a:xfrm>
            <a:off x="314325" y="2347144"/>
            <a:ext cx="3111782" cy="5899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Agile Methodologies</a:t>
            </a:r>
          </a:p>
          <a:p>
            <a:r>
              <a:rPr lang="en-US" sz="2000" dirty="0"/>
              <a:t>Iterative Planning</a:t>
            </a:r>
          </a:p>
          <a:p>
            <a:r>
              <a:rPr lang="en-US" sz="2000" dirty="0"/>
              <a:t>Continuous Improvement</a:t>
            </a:r>
          </a:p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B6210C1-25D7-B738-A2F1-17B2AF1392BF}"/>
              </a:ext>
            </a:extLst>
          </p:cNvPr>
          <p:cNvSpPr txBox="1">
            <a:spLocks/>
          </p:cNvSpPr>
          <p:nvPr/>
        </p:nvSpPr>
        <p:spPr>
          <a:xfrm>
            <a:off x="4374488" y="2205628"/>
            <a:ext cx="3111782" cy="5899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Identification of Risks</a:t>
            </a:r>
          </a:p>
          <a:p>
            <a:r>
              <a:rPr lang="en-US" sz="2000" dirty="0"/>
              <a:t>Analyze &amp; Prioritize of Risks</a:t>
            </a:r>
          </a:p>
          <a:p>
            <a:r>
              <a:rPr lang="en-US" sz="2000" dirty="0"/>
              <a:t>Respond &amp; Monitor Risks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A382E08-8882-2092-C628-E45EA79EAD5C}"/>
              </a:ext>
            </a:extLst>
          </p:cNvPr>
          <p:cNvSpPr txBox="1">
            <a:spLocks/>
          </p:cNvSpPr>
          <p:nvPr/>
        </p:nvSpPr>
        <p:spPr>
          <a:xfrm>
            <a:off x="8073221" y="2199617"/>
            <a:ext cx="3111782" cy="5899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Effective Stakeholder Engagement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2C39DF-04E5-383C-AA12-3608252E21BF}"/>
              </a:ext>
            </a:extLst>
          </p:cNvPr>
          <p:cNvSpPr txBox="1"/>
          <p:nvPr/>
        </p:nvSpPr>
        <p:spPr>
          <a:xfrm>
            <a:off x="1143000" y="45847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Effective Risk Management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610A9-499D-E972-1E56-B269299CEEEA}"/>
              </a:ext>
            </a:extLst>
          </p:cNvPr>
          <p:cNvSpPr txBox="1"/>
          <p:nvPr/>
        </p:nvSpPr>
        <p:spPr>
          <a:xfrm>
            <a:off x="4260200" y="458470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0AA047-B4E6-1A7C-1B41-F9C1B600EFC9}"/>
              </a:ext>
            </a:extLst>
          </p:cNvPr>
          <p:cNvSpPr txBox="1"/>
          <p:nvPr/>
        </p:nvSpPr>
        <p:spPr>
          <a:xfrm>
            <a:off x="4615800" y="4584700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Resilient Team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F47292-67DA-993B-A2E6-4F629EEE5F6A}"/>
              </a:ext>
            </a:extLst>
          </p:cNvPr>
          <p:cNvSpPr txBox="1"/>
          <p:nvPr/>
        </p:nvSpPr>
        <p:spPr>
          <a:xfrm>
            <a:off x="6543750" y="45847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485BD-4BC9-2DEF-9DD1-4CA5A1D2AEC2}"/>
              </a:ext>
            </a:extLst>
          </p:cNvPr>
          <p:cNvSpPr txBox="1"/>
          <p:nvPr/>
        </p:nvSpPr>
        <p:spPr>
          <a:xfrm>
            <a:off x="7486270" y="4247867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Sustainable Value Delivery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F6E16C-D2E8-E8B2-717D-EB862EED29B6}"/>
              </a:ext>
            </a:extLst>
          </p:cNvPr>
          <p:cNvSpPr txBox="1"/>
          <p:nvPr/>
        </p:nvSpPr>
        <p:spPr>
          <a:xfrm>
            <a:off x="8341376" y="461719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and/or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0F3CC-21CB-DC02-05D6-8B0A304F8FA6}"/>
              </a:ext>
            </a:extLst>
          </p:cNvPr>
          <p:cNvSpPr txBox="1"/>
          <p:nvPr/>
        </p:nvSpPr>
        <p:spPr>
          <a:xfrm>
            <a:off x="7648686" y="4986531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Continuous Improvement</a:t>
            </a:r>
          </a:p>
        </p:txBody>
      </p:sp>
      <p:sp>
        <p:nvSpPr>
          <p:cNvPr id="29" name="Terminator 28">
            <a:extLst>
              <a:ext uri="{FF2B5EF4-FFF2-40B4-BE49-F238E27FC236}">
                <a16:creationId xmlns:a16="http://schemas.microsoft.com/office/drawing/2014/main" id="{5E83235C-EA09-9D04-5F1C-113A473CEF3A}"/>
              </a:ext>
            </a:extLst>
          </p:cNvPr>
          <p:cNvSpPr/>
          <p:nvPr/>
        </p:nvSpPr>
        <p:spPr>
          <a:xfrm>
            <a:off x="0" y="-5692"/>
            <a:ext cx="12192000" cy="1396573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1557D3-B9C8-6ED1-38D1-2557E749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7372"/>
            <a:ext cx="11558588" cy="3781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Strategies for Navigating Uncertainty</a:t>
            </a:r>
          </a:p>
        </p:txBody>
      </p:sp>
    </p:spTree>
    <p:extLst>
      <p:ext uri="{BB962C8B-B14F-4D97-AF65-F5344CB8AC3E}">
        <p14:creationId xmlns:p14="http://schemas.microsoft.com/office/powerpoint/2010/main" val="8602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C3AFB-25C4-EBFC-670A-B58325BB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BE4-E836-7041-A159-4780F06A9F16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E83FC-EBE4-15E7-8C29-C62B3898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D008A-49DB-9769-3640-D9889AE1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6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D015A-4C2E-F739-F813-4E512D80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0" y="2526929"/>
            <a:ext cx="11558588" cy="3708771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C6D132C3-DA73-A1A0-BBEA-818FBD4E1E9A}"/>
              </a:ext>
            </a:extLst>
          </p:cNvPr>
          <p:cNvSpPr/>
          <p:nvPr/>
        </p:nvSpPr>
        <p:spPr>
          <a:xfrm>
            <a:off x="300950" y="2778860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r>
              <a:rPr lang="en-US" dirty="0"/>
              <a:t> 1</a:t>
            </a: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5E6DDFF7-DE29-3FB7-6063-6B0DCA06D726}"/>
              </a:ext>
            </a:extLst>
          </p:cNvPr>
          <p:cNvSpPr/>
          <p:nvPr/>
        </p:nvSpPr>
        <p:spPr>
          <a:xfrm>
            <a:off x="864762" y="2778860"/>
            <a:ext cx="3603903" cy="351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4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Proactive Risk Identification</a:t>
            </a:r>
            <a:endParaRPr lang="en-US" sz="2214" dirty="0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C2E23B6E-164F-D21A-5634-0A982691A43D}"/>
              </a:ext>
            </a:extLst>
          </p:cNvPr>
          <p:cNvSpPr/>
          <p:nvPr/>
        </p:nvSpPr>
        <p:spPr>
          <a:xfrm>
            <a:off x="864762" y="3081602"/>
            <a:ext cx="5684520" cy="71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4"/>
              </a:lnSpc>
              <a:buNone/>
            </a:pPr>
            <a:r>
              <a:rPr lang="en-US" sz="177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Regularly scanning the horizon to anticipate potential </a:t>
            </a:r>
          </a:p>
          <a:p>
            <a:pPr marL="0" indent="0">
              <a:lnSpc>
                <a:spcPts val="2834"/>
              </a:lnSpc>
              <a:buNone/>
            </a:pPr>
            <a:r>
              <a:rPr lang="en-US" sz="177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risks and plan mitigation strategies.</a:t>
            </a:r>
            <a:endParaRPr lang="en-US" sz="1771" dirty="0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467D01B9-75A0-A45B-221B-45B3BC10BA85}"/>
              </a:ext>
            </a:extLst>
          </p:cNvPr>
          <p:cNvSpPr/>
          <p:nvPr/>
        </p:nvSpPr>
        <p:spPr>
          <a:xfrm>
            <a:off x="6178573" y="2778859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r>
              <a:rPr lang="en-US" dirty="0"/>
              <a:t> 2</a:t>
            </a:r>
          </a:p>
        </p:txBody>
      </p:sp>
      <p:sp>
        <p:nvSpPr>
          <p:cNvPr id="16" name="Shape 7">
            <a:extLst>
              <a:ext uri="{FF2B5EF4-FFF2-40B4-BE49-F238E27FC236}">
                <a16:creationId xmlns:a16="http://schemas.microsoft.com/office/drawing/2014/main" id="{E2253F66-F78B-ED28-2CA7-36106D50A50E}"/>
              </a:ext>
            </a:extLst>
          </p:cNvPr>
          <p:cNvSpPr/>
          <p:nvPr/>
        </p:nvSpPr>
        <p:spPr>
          <a:xfrm>
            <a:off x="300949" y="4672886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r>
              <a:rPr lang="en-US" dirty="0"/>
              <a:t> 3</a:t>
            </a:r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E0ADF2C8-D73B-0A22-FDBB-5671988D3101}"/>
              </a:ext>
            </a:extLst>
          </p:cNvPr>
          <p:cNvSpPr/>
          <p:nvPr/>
        </p:nvSpPr>
        <p:spPr>
          <a:xfrm>
            <a:off x="807084" y="4676669"/>
            <a:ext cx="3597831" cy="351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4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 Risk Monitoring</a:t>
            </a:r>
            <a:endParaRPr lang="en-US" sz="2214" dirty="0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D0C284ED-98A6-6B63-D84A-27F90AD1DE3E}"/>
              </a:ext>
            </a:extLst>
          </p:cNvPr>
          <p:cNvSpPr/>
          <p:nvPr/>
        </p:nvSpPr>
        <p:spPr>
          <a:xfrm>
            <a:off x="807084" y="4987746"/>
            <a:ext cx="5684520" cy="71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4"/>
              </a:lnSpc>
              <a:buNone/>
            </a:pPr>
            <a:r>
              <a:rPr lang="en-US" sz="177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Implementing robust risk management processes to </a:t>
            </a:r>
          </a:p>
          <a:p>
            <a:pPr marL="0" indent="0">
              <a:lnSpc>
                <a:spcPts val="2834"/>
              </a:lnSpc>
              <a:buNone/>
            </a:pPr>
            <a:r>
              <a:rPr lang="en-US" sz="177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quickly identify and address emerging issues.</a:t>
            </a:r>
            <a:endParaRPr lang="en-US" sz="1771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B8BAC10F-08A2-710E-66C8-2E4922CF9CEA}"/>
              </a:ext>
            </a:extLst>
          </p:cNvPr>
          <p:cNvSpPr/>
          <p:nvPr/>
        </p:nvSpPr>
        <p:spPr>
          <a:xfrm>
            <a:off x="6684708" y="2779111"/>
            <a:ext cx="2866787" cy="351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4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Contingency Planning</a:t>
            </a:r>
            <a:endParaRPr lang="en-US" sz="2214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48773BD9-3E3B-5E7E-45FD-A2262C1206E5}"/>
              </a:ext>
            </a:extLst>
          </p:cNvPr>
          <p:cNvSpPr/>
          <p:nvPr/>
        </p:nvSpPr>
        <p:spPr>
          <a:xfrm>
            <a:off x="6738830" y="3081602"/>
            <a:ext cx="5684520" cy="71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4"/>
              </a:lnSpc>
              <a:buNone/>
            </a:pPr>
            <a:r>
              <a:rPr lang="en-US" sz="177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Developing alternative scenarios and backup plans </a:t>
            </a:r>
          </a:p>
          <a:p>
            <a:pPr marL="0" indent="0">
              <a:lnSpc>
                <a:spcPts val="2834"/>
              </a:lnSpc>
              <a:buNone/>
            </a:pPr>
            <a:r>
              <a:rPr lang="en-US" sz="177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ensure project resilience.</a:t>
            </a:r>
            <a:endParaRPr lang="en-US" sz="1771" dirty="0"/>
          </a:p>
        </p:txBody>
      </p:sp>
      <p:sp>
        <p:nvSpPr>
          <p:cNvPr id="21" name="Shape 7">
            <a:extLst>
              <a:ext uri="{FF2B5EF4-FFF2-40B4-BE49-F238E27FC236}">
                <a16:creationId xmlns:a16="http://schemas.microsoft.com/office/drawing/2014/main" id="{C2E6F913-0BB5-E075-9A52-9510AAE671CB}"/>
              </a:ext>
            </a:extLst>
          </p:cNvPr>
          <p:cNvSpPr/>
          <p:nvPr/>
        </p:nvSpPr>
        <p:spPr>
          <a:xfrm>
            <a:off x="6210957" y="4672886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r>
              <a:rPr lang="en-US" dirty="0"/>
              <a:t> 4</a:t>
            </a:r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6166A388-FC48-80EB-572A-872CA697A98B}"/>
              </a:ext>
            </a:extLst>
          </p:cNvPr>
          <p:cNvSpPr/>
          <p:nvPr/>
        </p:nvSpPr>
        <p:spPr>
          <a:xfrm>
            <a:off x="6763942" y="4676669"/>
            <a:ext cx="3067407" cy="351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4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Collaborative Approach</a:t>
            </a:r>
            <a:endParaRPr lang="en-US" sz="2214" dirty="0"/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F53AA882-8418-93E4-4C6D-FFAA3A82687E}"/>
              </a:ext>
            </a:extLst>
          </p:cNvPr>
          <p:cNvSpPr/>
          <p:nvPr/>
        </p:nvSpPr>
        <p:spPr>
          <a:xfrm>
            <a:off x="6763942" y="4987746"/>
            <a:ext cx="5684520" cy="71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4"/>
              </a:lnSpc>
              <a:buNone/>
            </a:pPr>
            <a:r>
              <a:rPr lang="en-US" sz="177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Engaging the entire project team in risk assessment and mitigation activities.</a:t>
            </a:r>
            <a:endParaRPr lang="en-US" sz="1771" dirty="0"/>
          </a:p>
        </p:txBody>
      </p:sp>
      <p:sp>
        <p:nvSpPr>
          <p:cNvPr id="24" name="Terminator 23">
            <a:extLst>
              <a:ext uri="{FF2B5EF4-FFF2-40B4-BE49-F238E27FC236}">
                <a16:creationId xmlns:a16="http://schemas.microsoft.com/office/drawing/2014/main" id="{79CAE352-D7BA-E99E-022A-0BB96D74C545}"/>
              </a:ext>
            </a:extLst>
          </p:cNvPr>
          <p:cNvSpPr/>
          <p:nvPr/>
        </p:nvSpPr>
        <p:spPr>
          <a:xfrm>
            <a:off x="0" y="-19601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5575E-9AC9-8F27-1D3F-B85E845E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63" y="615095"/>
            <a:ext cx="11558588" cy="3781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Effective Risk Management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21323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45FC-4BAA-E647-7CDE-338DCD82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BE4-E836-7041-A159-4780F06A9F16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C7CF-D7A7-0845-10B3-B297CA21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0F49-346F-021C-429B-D9ABD9B2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36C79-C816-F913-37D4-99DAD7BA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39" y="3152125"/>
            <a:ext cx="3778250" cy="3005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27ED1CA4-DB22-9192-DD90-3DC29F422EB1}"/>
              </a:ext>
            </a:extLst>
          </p:cNvPr>
          <p:cNvSpPr/>
          <p:nvPr/>
        </p:nvSpPr>
        <p:spPr>
          <a:xfrm>
            <a:off x="394091" y="1950145"/>
            <a:ext cx="3664863" cy="1897604"/>
          </a:xfrm>
          <a:prstGeom prst="roundRect">
            <a:avLst>
              <a:gd name="adj" fmla="val 39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B6D6F44A-4EA5-97EE-B163-D57026A4778F}"/>
              </a:ext>
            </a:extLst>
          </p:cNvPr>
          <p:cNvSpPr/>
          <p:nvPr/>
        </p:nvSpPr>
        <p:spPr>
          <a:xfrm>
            <a:off x="609600" y="2042526"/>
            <a:ext cx="2707759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Psychological Safety</a:t>
            </a:r>
            <a:endParaRPr lang="en-US" sz="2233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B0CD68F5-9580-BE28-0663-815BC97DBBFD}"/>
              </a:ext>
            </a:extLst>
          </p:cNvPr>
          <p:cNvSpPr/>
          <p:nvPr/>
        </p:nvSpPr>
        <p:spPr>
          <a:xfrm>
            <a:off x="577036" y="2396139"/>
            <a:ext cx="3195995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Creating an environment where team members feel comfortable taking risks and voicing concerns.</a:t>
            </a:r>
            <a:endParaRPr lang="en-US" sz="1786" dirty="0"/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09CE1D6E-377D-5D67-5168-70EA5ADBC176}"/>
              </a:ext>
            </a:extLst>
          </p:cNvPr>
          <p:cNvSpPr/>
          <p:nvPr/>
        </p:nvSpPr>
        <p:spPr>
          <a:xfrm>
            <a:off x="4283853" y="1950145"/>
            <a:ext cx="3664863" cy="1897604"/>
          </a:xfrm>
          <a:prstGeom prst="roundRect">
            <a:avLst>
              <a:gd name="adj" fmla="val 39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6">
            <a:extLst>
              <a:ext uri="{FF2B5EF4-FFF2-40B4-BE49-F238E27FC236}">
                <a16:creationId xmlns:a16="http://schemas.microsoft.com/office/drawing/2014/main" id="{9281AF45-9059-277C-B82B-059321FA80CE}"/>
              </a:ext>
            </a:extLst>
          </p:cNvPr>
          <p:cNvSpPr/>
          <p:nvPr/>
        </p:nvSpPr>
        <p:spPr>
          <a:xfrm>
            <a:off x="4319130" y="4053985"/>
            <a:ext cx="3664863" cy="1897604"/>
          </a:xfrm>
          <a:prstGeom prst="roundRect">
            <a:avLst>
              <a:gd name="adj" fmla="val 39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6">
            <a:extLst>
              <a:ext uri="{FF2B5EF4-FFF2-40B4-BE49-F238E27FC236}">
                <a16:creationId xmlns:a16="http://schemas.microsoft.com/office/drawing/2014/main" id="{D43D7D37-71FF-007F-B6DE-BB478CB6BADC}"/>
              </a:ext>
            </a:extLst>
          </p:cNvPr>
          <p:cNvSpPr/>
          <p:nvPr/>
        </p:nvSpPr>
        <p:spPr>
          <a:xfrm>
            <a:off x="394091" y="4053985"/>
            <a:ext cx="3664863" cy="1897604"/>
          </a:xfrm>
          <a:prstGeom prst="roundRect">
            <a:avLst>
              <a:gd name="adj" fmla="val 39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3A977687-0E26-8294-1C30-1B6D88340D2F}"/>
              </a:ext>
            </a:extLst>
          </p:cNvPr>
          <p:cNvSpPr/>
          <p:nvPr/>
        </p:nvSpPr>
        <p:spPr>
          <a:xfrm>
            <a:off x="4518286" y="1958276"/>
            <a:ext cx="3195995" cy="4378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Empowerment and Autonomy</a:t>
            </a:r>
            <a:endParaRPr lang="en-US" sz="2233" dirty="0"/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34F2160E-5984-CE9D-F765-D19580DEE50C}"/>
              </a:ext>
            </a:extLst>
          </p:cNvPr>
          <p:cNvSpPr/>
          <p:nvPr/>
        </p:nvSpPr>
        <p:spPr>
          <a:xfrm>
            <a:off x="4498002" y="2607771"/>
            <a:ext cx="3195995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Enabling team members to make decisions and take ownership of their work.</a:t>
            </a:r>
            <a:endParaRPr lang="en-US" sz="1786" dirty="0"/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8E01A1F7-3CCE-9AB8-C021-16CD83971005}"/>
              </a:ext>
            </a:extLst>
          </p:cNvPr>
          <p:cNvSpPr/>
          <p:nvPr/>
        </p:nvSpPr>
        <p:spPr>
          <a:xfrm>
            <a:off x="482124" y="3996699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 Learning</a:t>
            </a:r>
            <a:endParaRPr lang="en-US" sz="2233" dirty="0"/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E37D6891-E39A-FB37-E72A-484E34366B98}"/>
              </a:ext>
            </a:extLst>
          </p:cNvPr>
          <p:cNvSpPr/>
          <p:nvPr/>
        </p:nvSpPr>
        <p:spPr>
          <a:xfrm>
            <a:off x="482124" y="4499979"/>
            <a:ext cx="3195995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Encouraging team members to share knowledge, seek feedback, and develop new skills.</a:t>
            </a:r>
            <a:endParaRPr lang="en-US" sz="1786" dirty="0"/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32DF79C2-460A-2B45-C354-6C40D4CF9CBD}"/>
              </a:ext>
            </a:extLst>
          </p:cNvPr>
          <p:cNvSpPr/>
          <p:nvPr/>
        </p:nvSpPr>
        <p:spPr>
          <a:xfrm>
            <a:off x="4498002" y="4533924"/>
            <a:ext cx="3195995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Cultivating interpersonal skills to navigate the human aspects of project management.</a:t>
            </a:r>
            <a:endParaRPr lang="en-US" sz="1786" dirty="0"/>
          </a:p>
        </p:txBody>
      </p:sp>
      <p:sp>
        <p:nvSpPr>
          <p:cNvPr id="23" name="Text 13">
            <a:extLst>
              <a:ext uri="{FF2B5EF4-FFF2-40B4-BE49-F238E27FC236}">
                <a16:creationId xmlns:a16="http://schemas.microsoft.com/office/drawing/2014/main" id="{FA1CA6C8-143E-6B4C-9F14-0CE6DEEDA3CE}"/>
              </a:ext>
            </a:extLst>
          </p:cNvPr>
          <p:cNvSpPr/>
          <p:nvPr/>
        </p:nvSpPr>
        <p:spPr>
          <a:xfrm>
            <a:off x="4498002" y="4109561"/>
            <a:ext cx="2888813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Emotional Intelligence</a:t>
            </a:r>
            <a:endParaRPr lang="en-US" sz="2233" dirty="0"/>
          </a:p>
        </p:txBody>
      </p:sp>
      <p:sp>
        <p:nvSpPr>
          <p:cNvPr id="24" name="Terminator 23">
            <a:extLst>
              <a:ext uri="{FF2B5EF4-FFF2-40B4-BE49-F238E27FC236}">
                <a16:creationId xmlns:a16="http://schemas.microsoft.com/office/drawing/2014/main" id="{FCDD01CE-2863-FC4B-4CC7-A5390064C8CD}"/>
              </a:ext>
            </a:extLst>
          </p:cNvPr>
          <p:cNvSpPr/>
          <p:nvPr/>
        </p:nvSpPr>
        <p:spPr>
          <a:xfrm>
            <a:off x="74613" y="103047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E63A3-3F9F-3318-CA9B-E066C5F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415282"/>
            <a:ext cx="8764587" cy="3781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Fostering Resilient Teams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900BA-67F4-793D-BDDF-AD8F570B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0" y="78520"/>
            <a:ext cx="3440389" cy="3293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56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79410-BA9B-AF7D-2A96-38E93E70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828800"/>
            <a:ext cx="11149012" cy="420687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Adaptability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Change Management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Critical Thinking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Decision Making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Emotional Intelligence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Human Capital Management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  <a:p>
            <a:pPr algn="ctr"/>
            <a:r>
              <a:rPr lang="en-US" b="1" dirty="0"/>
              <a:t>  (ACCDEH)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2A3FE-5E9A-8B4F-BD77-B0D2DFCB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2BE4-E836-7041-A159-4780F06A9F16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D275F-C1BB-6C8C-88A9-8D7A50D0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146EC-AC01-5ED9-B85C-B1BE22F1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8</a:t>
            </a:fld>
            <a:endParaRPr lang="en-US"/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9E7C500B-EEF8-4B8B-1268-3205C978F36F}"/>
              </a:ext>
            </a:extLst>
          </p:cNvPr>
          <p:cNvSpPr/>
          <p:nvPr/>
        </p:nvSpPr>
        <p:spPr>
          <a:xfrm>
            <a:off x="0" y="-19601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A444BD-0551-97F2-90DC-6F840A08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68" y="633226"/>
            <a:ext cx="11558588" cy="378198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Skills of the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3825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0F3D-7D47-A94A-8E9F-DF8027DB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9844-A6E1-1743-93A8-7F57BA5CAED8}" type="datetime3">
              <a:rPr lang="en-GB" smtClean="0"/>
              <a:t>23 July,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C3B5-DC14-954E-9C19-C62140CB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NPMC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9CA-1C9A-7045-8861-E0372493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FCEF-5573-7E43-8272-70C9D66591DA}" type="slidenum">
              <a:rPr lang="en-US" smtClean="0"/>
              <a:t>9</a:t>
            </a:fld>
            <a:endParaRPr lang="en-US"/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63AE01D2-4F94-A795-BF20-CA22F8B4E2A3}"/>
              </a:ext>
            </a:extLst>
          </p:cNvPr>
          <p:cNvSpPr/>
          <p:nvPr/>
        </p:nvSpPr>
        <p:spPr>
          <a:xfrm>
            <a:off x="-2381" y="-49765"/>
            <a:ext cx="12192000" cy="1606728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C4663-71F1-CA45-A7CF-CC4960D9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1" y="444127"/>
            <a:ext cx="11558588" cy="3781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Studies and Examples</a:t>
            </a:r>
          </a:p>
        </p:txBody>
      </p:sp>
      <p:pic>
        <p:nvPicPr>
          <p:cNvPr id="2050" name="Picture 2" descr="Netflix cuts prices for subscribers in more than 30 countries - Ghanawaves">
            <a:extLst>
              <a:ext uri="{FF2B5EF4-FFF2-40B4-BE49-F238E27FC236}">
                <a16:creationId xmlns:a16="http://schemas.microsoft.com/office/drawing/2014/main" id="{7270FA99-4F89-1948-C8B1-B7DF5720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8" y="2248932"/>
            <a:ext cx="5047620" cy="33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34C114-2291-BCFB-723B-E553F4F07F16}"/>
              </a:ext>
            </a:extLst>
          </p:cNvPr>
          <p:cNvSpPr txBox="1"/>
          <p:nvPr/>
        </p:nvSpPr>
        <p:spPr>
          <a:xfrm>
            <a:off x="952500" y="18415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out of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23B93-835E-EC11-C862-ADEA59EEDE4A}"/>
              </a:ext>
            </a:extLst>
          </p:cNvPr>
          <p:cNvSpPr txBox="1"/>
          <p:nvPr/>
        </p:nvSpPr>
        <p:spPr>
          <a:xfrm>
            <a:off x="2286000" y="1866900"/>
            <a:ext cx="353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Netflix Transition to Streaming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5D7F6-0390-835A-B093-233475B45356}"/>
              </a:ext>
            </a:extLst>
          </p:cNvPr>
          <p:cNvSpPr txBox="1"/>
          <p:nvPr/>
        </p:nvSpPr>
        <p:spPr>
          <a:xfrm>
            <a:off x="6565900" y="2286000"/>
            <a:ext cx="5250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Challenge</a:t>
            </a:r>
            <a:r>
              <a:rPr lang="en-US" dirty="0"/>
              <a:t>: </a:t>
            </a:r>
          </a:p>
          <a:p>
            <a:r>
              <a:rPr lang="en-US" dirty="0"/>
              <a:t>Transitioning from a DVD rental</a:t>
            </a:r>
          </a:p>
          <a:p>
            <a:r>
              <a:rPr lang="en-US" dirty="0"/>
              <a:t>Service to a streaming services</a:t>
            </a:r>
          </a:p>
          <a:p>
            <a:r>
              <a:rPr lang="en-US" b="1" dirty="0"/>
              <a:t> - Technological challenges;</a:t>
            </a:r>
          </a:p>
          <a:p>
            <a:r>
              <a:rPr lang="en-US" b="1" dirty="0"/>
              <a:t> - Competition from established media houses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C2261-0103-FBE5-868C-25FD0B511F43}"/>
              </a:ext>
            </a:extLst>
          </p:cNvPr>
          <p:cNvSpPr txBox="1"/>
          <p:nvPr/>
        </p:nvSpPr>
        <p:spPr>
          <a:xfrm>
            <a:off x="6565900" y="3902345"/>
            <a:ext cx="51305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Success</a:t>
            </a:r>
            <a:r>
              <a:rPr lang="en-US" dirty="0"/>
              <a:t>:</a:t>
            </a:r>
          </a:p>
          <a:p>
            <a:r>
              <a:rPr lang="en-US" dirty="0"/>
              <a:t>Netflix’s Project Management team successfully </a:t>
            </a:r>
          </a:p>
          <a:p>
            <a:r>
              <a:rPr lang="en-US" dirty="0"/>
              <a:t>Navigated by:</a:t>
            </a:r>
          </a:p>
          <a:p>
            <a:r>
              <a:rPr lang="en-US" dirty="0"/>
              <a:t> - </a:t>
            </a:r>
            <a:r>
              <a:rPr lang="en-US" b="1" dirty="0"/>
              <a:t>Embracing New Technology</a:t>
            </a:r>
          </a:p>
          <a:p>
            <a:r>
              <a:rPr lang="en-US" dirty="0"/>
              <a:t> - </a:t>
            </a:r>
            <a:r>
              <a:rPr lang="en-US" b="1" dirty="0"/>
              <a:t>Scaling their infrastructure</a:t>
            </a:r>
          </a:p>
          <a:p>
            <a:r>
              <a:rPr lang="en-US" dirty="0"/>
              <a:t> - </a:t>
            </a:r>
            <a:r>
              <a:rPr lang="en-US" b="1" dirty="0"/>
              <a:t>Continuous adaptation of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37455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PMI_Palette">
      <a:dk1>
        <a:srgbClr val="000000"/>
      </a:dk1>
      <a:lt1>
        <a:srgbClr val="FFFFFF"/>
      </a:lt1>
      <a:dk2>
        <a:srgbClr val="C4C5C7"/>
      </a:dk2>
      <a:lt2>
        <a:srgbClr val="E7E6E6"/>
      </a:lt2>
      <a:accent1>
        <a:srgbClr val="FF610F"/>
      </a:accent1>
      <a:accent2>
        <a:srgbClr val="DD300B"/>
      </a:accent2>
      <a:accent3>
        <a:srgbClr val="FF9361"/>
      </a:accent3>
      <a:accent4>
        <a:srgbClr val="05BFE0"/>
      </a:accent4>
      <a:accent5>
        <a:srgbClr val="0080A8"/>
      </a:accent5>
      <a:accent6>
        <a:srgbClr val="59D3EB"/>
      </a:accent6>
      <a:hlink>
        <a:srgbClr val="4F17A8"/>
      </a:hlink>
      <a:folHlink>
        <a:srgbClr val="8A66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I_ARIAL_0912_2019" id="{70909711-29E3-694D-9CF1-B24B830544D2}" vid="{D1202B59-CE36-D24B-BAD5-608B33454A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942E8DB801E49B476BCD21D80CA57" ma:contentTypeVersion="4" ma:contentTypeDescription="Create a new document." ma:contentTypeScope="" ma:versionID="be55edb8b329fc03d0843cc2aa8fb4b6">
  <xsd:schema xmlns:xsd="http://www.w3.org/2001/XMLSchema" xmlns:xs="http://www.w3.org/2001/XMLSchema" xmlns:p="http://schemas.microsoft.com/office/2006/metadata/properties" xmlns:ns2="e1e7ea6e-673f-40ae-a11d-1f24fe440446" targetNamespace="http://schemas.microsoft.com/office/2006/metadata/properties" ma:root="true" ma:fieldsID="f6bdc55c50e266cde13c6395ba08bde4" ns2:_="">
    <xsd:import namespace="e1e7ea6e-673f-40ae-a11d-1f24fe440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7ea6e-673f-40ae-a11d-1f24fe440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098AA-BF0C-4CED-8566-FD1712F25A7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1e7ea6e-673f-40ae-a11d-1f24fe44044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31775E-FD77-4D1E-9938-F4D5A3D3C8C0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1e7ea6e-673f-40ae-a11d-1f24fe44044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4D89B0-F33E-4435-9D55-538510AC3D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PMI_ARIAL_0912_2019</Template>
  <TotalTime>4412</TotalTime>
  <Words>773</Words>
  <Application>Microsoft Macintosh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GT Pressura Mono</vt:lpstr>
      <vt:lpstr>Helvetica Neue</vt:lpstr>
      <vt:lpstr>Inter</vt:lpstr>
      <vt:lpstr>System Font Regular</vt:lpstr>
      <vt:lpstr>Wingdings</vt:lpstr>
      <vt:lpstr>Office Theme</vt:lpstr>
      <vt:lpstr>PowerPoint Presentation</vt:lpstr>
      <vt:lpstr>PowerPoint Presentation</vt:lpstr>
      <vt:lpstr>Context</vt:lpstr>
      <vt:lpstr>Global Landscape: increasing uncertainty + complexity</vt:lpstr>
      <vt:lpstr>Key Strategies for Navigating Uncertainty</vt:lpstr>
      <vt:lpstr>Effective Risk Management Strategies</vt:lpstr>
      <vt:lpstr>Fostering Resilient Teams</vt:lpstr>
      <vt:lpstr>Skills of the Project Manager</vt:lpstr>
      <vt:lpstr>Case Studies and Examples</vt:lpstr>
      <vt:lpstr>Case Studies and Examples</vt:lpstr>
      <vt:lpstr>Case Studies and Examples</vt:lpstr>
      <vt:lpstr>Practical Takeaways</vt:lpstr>
      <vt:lpstr>Vision for the Future</vt:lpstr>
      <vt:lpstr>Let’s Connect</vt:lpstr>
      <vt:lpstr>Thank you</vt:lpstr>
    </vt:vector>
  </TitlesOfParts>
  <Company>Project Management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Ryan Brooks</dc:creator>
  <cp:lastModifiedBy>Jumoke Lafenwa</cp:lastModifiedBy>
  <cp:revision>16</cp:revision>
  <cp:lastPrinted>2019-09-11T19:09:11Z</cp:lastPrinted>
  <dcterms:created xsi:type="dcterms:W3CDTF">2019-09-17T13:44:44Z</dcterms:created>
  <dcterms:modified xsi:type="dcterms:W3CDTF">2024-07-24T15:04:16Z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0x01010002F942E8DB801E49B476BCD21D80CA57</vt:lpwstr>
  </property>
</Properties>
</file>